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3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30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1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3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3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3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3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6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641" r:id="rId3"/>
    <p:sldId id="313" r:id="rId4"/>
    <p:sldId id="642" r:id="rId5"/>
    <p:sldId id="643" r:id="rId6"/>
    <p:sldId id="644" r:id="rId7"/>
    <p:sldId id="645" r:id="rId8"/>
    <p:sldId id="646" r:id="rId9"/>
    <p:sldId id="648" r:id="rId10"/>
    <p:sldId id="647" r:id="rId11"/>
    <p:sldId id="649" r:id="rId12"/>
    <p:sldId id="650" r:id="rId13"/>
    <p:sldId id="652" r:id="rId14"/>
    <p:sldId id="653" r:id="rId15"/>
    <p:sldId id="654" r:id="rId16"/>
    <p:sldId id="656" r:id="rId17"/>
    <p:sldId id="655" r:id="rId18"/>
    <p:sldId id="657" r:id="rId19"/>
    <p:sldId id="658" r:id="rId20"/>
    <p:sldId id="659" r:id="rId21"/>
    <p:sldId id="660" r:id="rId22"/>
    <p:sldId id="661" r:id="rId23"/>
    <p:sldId id="662" r:id="rId24"/>
    <p:sldId id="663" r:id="rId25"/>
    <p:sldId id="664" r:id="rId26"/>
    <p:sldId id="665" r:id="rId27"/>
    <p:sldId id="666" r:id="rId28"/>
    <p:sldId id="667" r:id="rId29"/>
    <p:sldId id="668" r:id="rId30"/>
    <p:sldId id="669" r:id="rId31"/>
    <p:sldId id="677" r:id="rId32"/>
    <p:sldId id="670" r:id="rId33"/>
    <p:sldId id="671" r:id="rId34"/>
    <p:sldId id="678" r:id="rId35"/>
    <p:sldId id="672" r:id="rId36"/>
    <p:sldId id="674" r:id="rId37"/>
    <p:sldId id="675" r:id="rId38"/>
    <p:sldId id="676" r:id="rId39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79CC93D-E52E-4D84-901B-11D7331DD495}">
          <p14:sldIdLst>
            <p14:sldId id="259"/>
            <p14:sldId id="641"/>
            <p14:sldId id="313"/>
            <p14:sldId id="642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52"/>
            <p14:sldId id="653"/>
            <p14:sldId id="654"/>
            <p14:sldId id="656"/>
            <p14:sldId id="655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7"/>
            <p14:sldId id="670"/>
            <p14:sldId id="671"/>
            <p14:sldId id="678"/>
            <p14:sldId id="672"/>
            <p14:sldId id="674"/>
            <p14:sldId id="675"/>
            <p14:sldId id="676"/>
          </p14:sldIdLst>
        </p14:section>
        <p14:section name="Visão Geral e Objetivos" id="{ABA716BF-3A5C-4ADB-94C9-CFEF84EBA240}">
          <p14:sldIdLst/>
        </p14:section>
        <p14:section name="Tópico 1" id="{6D9936A3-3945-4757-BC8B-B5C252D8E036}">
          <p14:sldIdLst/>
        </p14:section>
        <p14:section name="Exemplos de Slides para Elementos Visuais" id="{BAB3A466-96C9-4230-9978-795378D75699}">
          <p14:sldIdLst/>
        </p14:section>
        <p14:section name="Estudo de Caso" id="{8C0305C9-B152-4FBA-A789-FE1976D53990}">
          <p14:sldIdLst/>
        </p14:section>
        <p14:section name="Conclusão e Resumo" id="{790CEF5B-569A-4C2F-BED5-750B08C0E5AD}">
          <p14:sldIdLst/>
        </p14:section>
        <p14:section name="Apêndice" id="{3F78B471-41DA-46F2-A8E4-97E471896AB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446" autoAdjust="0"/>
  </p:normalViewPr>
  <p:slideViewPr>
    <p:cSldViewPr>
      <p:cViewPr varScale="1">
        <p:scale>
          <a:sx n="77" d="100"/>
          <a:sy n="77" d="100"/>
        </p:scale>
        <p:origin x="-164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D83FDC75-7F73-4A4A-A77C-09AADF00E0EA}" type="datetimeFigureOut">
              <a:rPr lang="pt-BR" smtClean="0"/>
              <a:pPr/>
              <a:t>29/05/2024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459226BF-1F13-42D3-80DC-373E7ADD1EBC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526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/>
          <a:lstStyle>
            <a:lvl1pPr algn="r" latinLnBrk="0">
              <a:defRPr lang="pt-BR" sz="1300"/>
            </a:lvl1pPr>
          </a:lstStyle>
          <a:p>
            <a:fld id="{48AEF76B-3757-4A0B-AF93-28494465C1DD}" type="datetimeFigureOut">
              <a:rPr lang="pt-BR"/>
              <a:pPr/>
              <a:t>29/05/2024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65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2" tIns="49532" rIns="99062" bIns="49532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62" tIns="49532" rIns="99062" bIns="49532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l" latinLnBrk="0">
              <a:defRPr lang="pt-BR" sz="13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1731"/>
          </a:xfrm>
          <a:prstGeom prst="rect">
            <a:avLst/>
          </a:prstGeom>
        </p:spPr>
        <p:txBody>
          <a:bodyPr vert="horz" lIns="99062" tIns="49532" rIns="99062" bIns="49532" rtlCol="0" anchor="b"/>
          <a:lstStyle>
            <a:lvl1pPr algn="r" latinLnBrk="0">
              <a:defRPr lang="pt-BR" sz="1300"/>
            </a:lvl1pPr>
          </a:lstStyle>
          <a:p>
            <a:fld id="{75693FD4-8F83-4EF7-AC3F-0DC0388986B0}" type="slidenum">
              <a:rPr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1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10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480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72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72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41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41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13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9276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96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57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3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90620">
              <a:defRPr lang="pt-BR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50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176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41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46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23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97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854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12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9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979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92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12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#Gráfico apenas com os eixsos, sem as barras.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nos valores originais e remover valores indesejados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filtered_pretty_labels &lt;- pretty_labels[!pretty_labels %in% c(100, 150, 200, 250)]</a:t>
            </a:r>
          </a:p>
          <a:p>
            <a:pPr marL="247632" indent="-247632"/>
            <a:r>
              <a:rPr lang="pt-BR" dirty="0" smtClean="0"/>
              <a:t>sqrt_filtered_pretty_labels &lt;- sqrt(filtered_pretty_labels)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Configurar a janela gráfica</a:t>
            </a:r>
          </a:p>
          <a:p>
            <a:pPr marL="247632" indent="-247632"/>
            <a:r>
              <a:rPr lang="pt-BR" dirty="0" smtClean="0"/>
              <a:t>plot(1, type = "n", xlab = "Cidades", ylab = "", </a:t>
            </a:r>
          </a:p>
          <a:p>
            <a:pPr marL="247632" indent="-247632"/>
            <a:r>
              <a:rPr lang="pt-BR" dirty="0" smtClean="0"/>
              <a:t>     xlim = c(1, length(cidades)), ylim = c(0, max(sqrt_areas) * 1.2), </a:t>
            </a:r>
          </a:p>
          <a:p>
            <a:pPr marL="247632" indent="-247632"/>
            <a:r>
              <a:rPr lang="pt-BR" dirty="0" smtClean="0"/>
              <a:t>     xaxt = "n", yaxt = "n")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eixos com escala raiz quadrada</a:t>
            </a:r>
          </a:p>
          <a:p>
            <a:pPr marL="247632" indent="-247632"/>
            <a:r>
              <a:rPr lang="pt-BR" dirty="0" smtClean="0"/>
              <a:t>axis(1, at = 1:length(cidades), labels = cidades, las = 2)</a:t>
            </a:r>
          </a:p>
          <a:p>
            <a:pPr marL="247632" indent="-247632"/>
            <a:r>
              <a:rPr lang="pt-BR" dirty="0" smtClean="0"/>
              <a:t>axis(2, at = sqrt_filtered_pretty_labels, labels = filtered_pretty_labels, las = 2)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grid para melhorar a visualização</a:t>
            </a:r>
          </a:p>
          <a:p>
            <a:pPr marL="247632" indent="-247632"/>
            <a:r>
              <a:rPr lang="pt-BR" dirty="0" smtClean="0"/>
              <a:t>abline(h = sqrt_filtered_pretty_labels, col = "lightgray", lty = "dotted")</a:t>
            </a:r>
          </a:p>
          <a:p>
            <a:pPr marL="247632" indent="-247632"/>
            <a:r>
              <a:rPr lang="pt-BR" dirty="0" smtClean="0"/>
              <a:t>abline(v = 1:length(cidades), col = "lightgray", lty = "dotted")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r>
              <a:rPr lang="pt-BR" dirty="0" smtClean="0"/>
              <a:t>Código com escala em raiz quadrada</a:t>
            </a:r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Calcular a raiz quadrada das áreas</a:t>
            </a:r>
          </a:p>
          <a:p>
            <a:pPr marL="247632" indent="-247632"/>
            <a:r>
              <a:rPr lang="pt-BR" dirty="0" smtClean="0"/>
              <a:t>sqrt_areas &lt;- sqrt(dados$Area)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Definir os rótulos do eixo y baseados em valores transformados</a:t>
            </a:r>
          </a:p>
          <a:p>
            <a:pPr marL="247632" indent="-247632"/>
            <a:r>
              <a:rPr lang="pt-BR" dirty="0" smtClean="0"/>
              <a:t>pretty_labels &lt;- pretty(dados$Area)</a:t>
            </a:r>
          </a:p>
          <a:p>
            <a:pPr marL="247632" indent="-247632"/>
            <a:r>
              <a:rPr lang="pt-BR" dirty="0" smtClean="0"/>
              <a:t>sqrt_pretty_labels &lt;- sqrt(pretty_labels)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 com escala raiz quadrada no eixo y</a:t>
            </a:r>
          </a:p>
          <a:p>
            <a:pPr marL="247632" indent="-247632"/>
            <a:r>
              <a:rPr lang="pt-BR" dirty="0" smtClean="0"/>
              <a:t>barplot(sqrt_areas,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 (Escala Raiz Quadrada)", </a:t>
            </a:r>
          </a:p>
          <a:p>
            <a:pPr marL="247632" indent="-247632"/>
            <a:r>
              <a:rPr lang="pt-BR" dirty="0" smtClean="0"/>
              <a:t>        xlab = "Cidades", ylab = "Área (raiz quadrada das 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marcas de eixo y em valores transformados de volta para a escala original</a:t>
            </a:r>
          </a:p>
          <a:p>
            <a:pPr marL="247632" indent="-247632"/>
            <a:r>
              <a:rPr lang="pt-BR" dirty="0" smtClean="0"/>
              <a:t>axis(2, at = sqrt_pretty_labels, labels = pretty_labels, las = 2)</a:t>
            </a:r>
          </a:p>
          <a:p>
            <a:pPr marL="247632" indent="-247632"/>
            <a:r>
              <a:rPr lang="pt-BR" dirty="0" smtClean="0"/>
              <a:t>gráfico de barras no R  com cidades s suas áreas em milhas quadradas com eixo y em escala linear.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Dados das áreas das cidades</a:t>
            </a:r>
          </a:p>
          <a:p>
            <a:pPr marL="247632" indent="-247632"/>
            <a:r>
              <a:rPr lang="pt-BR" dirty="0" smtClean="0"/>
              <a:t>cidades &lt;- c("NY", "PA", "ME", "MA", "VT", "NH", "NJ", "CT", "RI")</a:t>
            </a:r>
          </a:p>
          <a:p>
            <a:pPr marL="247632" indent="-247632"/>
            <a:r>
              <a:rPr lang="pt-BR" dirty="0" smtClean="0"/>
              <a:t>areas &lt;- c(50000, 45000, 35000, 10000, 9000, 8000, 7000, 5000, 1000)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um dataframe</a:t>
            </a:r>
          </a:p>
          <a:p>
            <a:pPr marL="247632" indent="-247632"/>
            <a:r>
              <a:rPr lang="pt-BR" dirty="0" smtClean="0"/>
              <a:t>dados &lt;- data.frame(Cidade = cidades, Area = areas)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Criar o gráfico de barras</a:t>
            </a:r>
          </a:p>
          <a:p>
            <a:pPr marL="247632" indent="-247632"/>
            <a:r>
              <a:rPr lang="pt-BR" dirty="0" smtClean="0"/>
              <a:t>barplot(dados$Area, names.arg = dados$Cidade, col = "blue", </a:t>
            </a:r>
          </a:p>
          <a:p>
            <a:pPr marL="247632" indent="-247632"/>
            <a:r>
              <a:rPr lang="pt-BR" dirty="0" smtClean="0"/>
              <a:t>        main = "Áreas das Cidades em Milhas Quadradas", </a:t>
            </a:r>
          </a:p>
          <a:p>
            <a:pPr marL="247632" indent="-247632"/>
            <a:r>
              <a:rPr lang="pt-BR" dirty="0" smtClean="0"/>
              <a:t>        xlab = "Cidades", ylab = "Área (milhas quadradas)", </a:t>
            </a:r>
          </a:p>
          <a:p>
            <a:pPr marL="247632" indent="-247632"/>
            <a:r>
              <a:rPr lang="pt-BR" dirty="0" smtClean="0"/>
              <a:t>        las = 2, cex.names = 0.8)</a:t>
            </a:r>
          </a:p>
          <a:p>
            <a:pPr marL="247632" indent="-247632"/>
            <a:endParaRPr lang="pt-BR" dirty="0" smtClean="0"/>
          </a:p>
          <a:p>
            <a:pPr marL="247632" indent="-247632"/>
            <a:r>
              <a:rPr lang="pt-BR" dirty="0" smtClean="0"/>
              <a:t># Adicionar escala linear ao eixo y</a:t>
            </a:r>
          </a:p>
          <a:p>
            <a:pPr marL="247632" indent="-247632"/>
            <a:r>
              <a:rPr lang="pt-BR" dirty="0" smtClean="0"/>
              <a:t>axis(2, at = pretty(dados$Area), las = 2)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255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247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matplotlib.pyplot</a:t>
            </a:r>
            <a:r>
              <a:rPr lang="pt-BR" dirty="0"/>
              <a:t> as </a:t>
            </a:r>
            <a:r>
              <a:rPr lang="pt-BR" dirty="0" err="1"/>
              <a:t>plt</a:t>
            </a:r>
            <a:endParaRPr lang="pt-BR" dirty="0"/>
          </a:p>
          <a:p>
            <a:pPr marL="247632" indent="-247632"/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Gerando dados de tráfego fictícios com uma distribuição que pode ser assimétrica</a:t>
            </a:r>
          </a:p>
          <a:p>
            <a:pPr marL="247632" indent="-247632"/>
            <a:r>
              <a:rPr lang="pt-BR" dirty="0" err="1"/>
              <a:t>np.random.seed</a:t>
            </a:r>
            <a:r>
              <a:rPr lang="pt-BR" dirty="0"/>
              <a:t>(42)  # Garantindo a consistência dos resultados</a:t>
            </a:r>
          </a:p>
          <a:p>
            <a:pPr marL="247632" indent="-247632"/>
            <a:r>
              <a:rPr lang="pt-BR" dirty="0" err="1"/>
              <a:t>trafego_mbps</a:t>
            </a:r>
            <a:r>
              <a:rPr lang="pt-BR" dirty="0"/>
              <a:t> = </a:t>
            </a:r>
            <a:r>
              <a:rPr lang="pt-BR" dirty="0" err="1"/>
              <a:t>np.random.lognormal</a:t>
            </a:r>
            <a:r>
              <a:rPr lang="pt-BR" dirty="0"/>
              <a:t>(</a:t>
            </a:r>
            <a:r>
              <a:rPr lang="pt-BR" dirty="0" err="1"/>
              <a:t>mean</a:t>
            </a:r>
            <a:r>
              <a:rPr lang="pt-BR" dirty="0"/>
              <a:t>=4.5, sigma=1.2, </a:t>
            </a:r>
            <a:r>
              <a:rPr lang="pt-BR" dirty="0" err="1"/>
              <a:t>size</a:t>
            </a:r>
            <a:r>
              <a:rPr lang="pt-BR" dirty="0"/>
              <a:t>=1000)  # Distribuição log-normal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Calculando a raiz quadrada dos dados para a transformação</a:t>
            </a:r>
          </a:p>
          <a:p>
            <a:pPr marL="247632" indent="-247632"/>
            <a:r>
              <a:rPr lang="pt-BR" dirty="0" err="1"/>
              <a:t>trafego_mbps_sqrt</a:t>
            </a:r>
            <a:r>
              <a:rPr lang="pt-BR" dirty="0"/>
              <a:t> = </a:t>
            </a:r>
            <a:r>
              <a:rPr lang="pt-BR" dirty="0" err="1"/>
              <a:t>np.sqrt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Preparando a plotagem dos histogramas</a:t>
            </a:r>
          </a:p>
          <a:p>
            <a:pPr marL="247632" indent="-247632"/>
            <a:r>
              <a:rPr lang="pt-BR" dirty="0" err="1"/>
              <a:t>fig</a:t>
            </a:r>
            <a:r>
              <a:rPr lang="pt-BR" dirty="0"/>
              <a:t>, </a:t>
            </a:r>
            <a:r>
              <a:rPr lang="pt-BR" dirty="0" err="1"/>
              <a:t>ax</a:t>
            </a:r>
            <a:r>
              <a:rPr lang="pt-BR" dirty="0"/>
              <a:t> = </a:t>
            </a:r>
            <a:r>
              <a:rPr lang="pt-BR" dirty="0" err="1"/>
              <a:t>plt.subplots</a:t>
            </a:r>
            <a:r>
              <a:rPr lang="pt-BR" dirty="0"/>
              <a:t>(1, 2, </a:t>
            </a:r>
            <a:r>
              <a:rPr lang="pt-BR" dirty="0" err="1"/>
              <a:t>figsize</a:t>
            </a:r>
            <a:r>
              <a:rPr lang="pt-BR" dirty="0"/>
              <a:t>=(14, 6))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Original com Escala Linear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skyblue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set_title</a:t>
            </a:r>
            <a:r>
              <a:rPr lang="pt-BR" dirty="0"/>
              <a:t>('Histograma de Tráfego Original')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set_xlabel</a:t>
            </a:r>
            <a:r>
              <a:rPr lang="pt-BR" dirty="0"/>
              <a:t>('Tráfego (Mbps)')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[0].grid(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Histograma com Dados Transformados pela Raiz Quadrada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hist</a:t>
            </a:r>
            <a:r>
              <a:rPr lang="pt-BR" dirty="0"/>
              <a:t>(</a:t>
            </a:r>
            <a:r>
              <a:rPr lang="pt-BR" dirty="0" err="1"/>
              <a:t>trafego_mbps_sqrt</a:t>
            </a:r>
            <a:r>
              <a:rPr lang="pt-BR" dirty="0"/>
              <a:t>, </a:t>
            </a:r>
            <a:r>
              <a:rPr lang="pt-BR" dirty="0" err="1"/>
              <a:t>bins</a:t>
            </a:r>
            <a:r>
              <a:rPr lang="pt-BR" dirty="0"/>
              <a:t>=40, color='</a:t>
            </a:r>
            <a:r>
              <a:rPr lang="pt-BR" dirty="0" err="1"/>
              <a:t>lightcoral</a:t>
            </a:r>
            <a:r>
              <a:rPr lang="pt-BR" dirty="0"/>
              <a:t>', </a:t>
            </a:r>
            <a:r>
              <a:rPr lang="pt-BR" dirty="0" err="1"/>
              <a:t>edgecolor</a:t>
            </a:r>
            <a:r>
              <a:rPr lang="pt-BR" dirty="0"/>
              <a:t>='</a:t>
            </a:r>
            <a:r>
              <a:rPr lang="pt-BR" dirty="0" err="1"/>
              <a:t>black</a:t>
            </a:r>
            <a:r>
              <a:rPr lang="pt-BR" dirty="0"/>
              <a:t>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set_title</a:t>
            </a:r>
            <a:r>
              <a:rPr lang="pt-BR" dirty="0"/>
              <a:t>('Após Transformação de Raiz Quadrada')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set_xlabel</a:t>
            </a:r>
            <a:r>
              <a:rPr lang="pt-BR" dirty="0"/>
              <a:t>('Raiz Quadrada do Tráfego (√Mbps)')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</a:t>
            </a:r>
            <a:r>
              <a:rPr lang="pt-BR" dirty="0" err="1"/>
              <a:t>set_ylabel</a:t>
            </a:r>
            <a:r>
              <a:rPr lang="pt-BR" dirty="0"/>
              <a:t>('Frequência')</a:t>
            </a:r>
          </a:p>
          <a:p>
            <a:pPr marL="247632" indent="-247632"/>
            <a:r>
              <a:rPr lang="pt-BR" dirty="0" err="1"/>
              <a:t>ax</a:t>
            </a:r>
            <a:r>
              <a:rPr lang="pt-BR" dirty="0"/>
              <a:t>[1].grid(</a:t>
            </a:r>
            <a:r>
              <a:rPr lang="pt-BR" dirty="0" err="1"/>
              <a:t>True</a:t>
            </a:r>
            <a:r>
              <a:rPr lang="pt-BR" dirty="0"/>
              <a:t>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 err="1"/>
              <a:t>plt.tight_layout</a:t>
            </a:r>
            <a:r>
              <a:rPr lang="pt-BR" dirty="0"/>
              <a:t>()</a:t>
            </a:r>
          </a:p>
          <a:p>
            <a:pPr marL="247632" indent="-247632"/>
            <a:r>
              <a:rPr lang="pt-BR" dirty="0" err="1"/>
              <a:t>plt.show</a:t>
            </a:r>
            <a:r>
              <a:rPr lang="pt-BR" dirty="0"/>
              <a:t>()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221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604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r>
              <a:rPr lang="pt-BR" dirty="0" err="1"/>
              <a:t>ading</a:t>
            </a:r>
            <a:r>
              <a:rPr lang="pt-BR" dirty="0"/>
              <a:t> </a:t>
            </a:r>
            <a:r>
              <a:rPr lang="pt-BR" dirty="0" err="1"/>
              <a:t>required</a:t>
            </a:r>
            <a:r>
              <a:rPr lang="pt-BR" dirty="0"/>
              <a:t> </a:t>
            </a:r>
            <a:r>
              <a:rPr lang="pt-BR" dirty="0" err="1"/>
              <a:t>package</a:t>
            </a:r>
            <a:r>
              <a:rPr lang="pt-BR" dirty="0"/>
              <a:t>: ggplot2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 x = "X",</a:t>
            </a:r>
          </a:p>
          <a:p>
            <a:pPr marL="247632" indent="-247632"/>
            <a:r>
              <a:rPr lang="pt-BR"/>
              <a:t>        y = "Y")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437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040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47632" indent="-247632"/>
            <a:r>
              <a:rPr lang="pt-BR" dirty="0"/>
              <a:t># Set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seed</a:t>
            </a:r>
            <a:r>
              <a:rPr lang="pt-BR" dirty="0"/>
              <a:t> for </a:t>
            </a:r>
            <a:r>
              <a:rPr lang="pt-BR" dirty="0" err="1"/>
              <a:t>reproducibility</a:t>
            </a:r>
            <a:endParaRPr lang="pt-BR" dirty="0"/>
          </a:p>
          <a:p>
            <a:pPr marL="247632" indent="-247632"/>
            <a:r>
              <a:rPr lang="pt-BR" dirty="0" err="1"/>
              <a:t>set.seed</a:t>
            </a:r>
            <a:r>
              <a:rPr lang="pt-BR" dirty="0"/>
              <a:t>(123)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x </a:t>
            </a:r>
            <a:r>
              <a:rPr lang="pt-BR" dirty="0" err="1"/>
              <a:t>values</a:t>
            </a:r>
            <a:endParaRPr lang="pt-BR" dirty="0"/>
          </a:p>
          <a:p>
            <a:pPr marL="247632" indent="-247632"/>
            <a:r>
              <a:rPr lang="pt-BR" dirty="0"/>
              <a:t>x &lt;- </a:t>
            </a:r>
            <a:r>
              <a:rPr lang="pt-BR" dirty="0" err="1"/>
              <a:t>rnorm</a:t>
            </a:r>
            <a:r>
              <a:rPr lang="pt-BR" dirty="0"/>
              <a:t>(50)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Generate</a:t>
            </a:r>
            <a:r>
              <a:rPr lang="pt-BR" dirty="0"/>
              <a:t> 50 </a:t>
            </a:r>
            <a:r>
              <a:rPr lang="pt-BR" dirty="0" err="1"/>
              <a:t>random</a:t>
            </a:r>
            <a:r>
              <a:rPr lang="pt-BR" dirty="0"/>
              <a:t> y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positive </a:t>
            </a:r>
            <a:r>
              <a:rPr lang="pt-BR" dirty="0" err="1"/>
              <a:t>correlation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x</a:t>
            </a:r>
          </a:p>
          <a:p>
            <a:pPr marL="247632" indent="-247632"/>
            <a:r>
              <a:rPr lang="pt-BR" dirty="0"/>
              <a:t>y &lt;- x + </a:t>
            </a:r>
            <a:r>
              <a:rPr lang="pt-BR" dirty="0" err="1"/>
              <a:t>rnorm</a:t>
            </a:r>
            <a:r>
              <a:rPr lang="pt-BR" dirty="0"/>
              <a:t>(50, </a:t>
            </a:r>
            <a:r>
              <a:rPr lang="pt-BR" dirty="0" err="1"/>
              <a:t>sd</a:t>
            </a:r>
            <a:r>
              <a:rPr lang="pt-BR" dirty="0"/>
              <a:t> = 0.5)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data frame</a:t>
            </a:r>
          </a:p>
          <a:p>
            <a:pPr marL="247632" indent="-247632"/>
            <a:r>
              <a:rPr lang="pt-BR" dirty="0" err="1"/>
              <a:t>df</a:t>
            </a:r>
            <a:r>
              <a:rPr lang="pt-BR" dirty="0"/>
              <a:t> &lt;- </a:t>
            </a:r>
            <a:r>
              <a:rPr lang="pt-BR" dirty="0" err="1"/>
              <a:t>data.frame</a:t>
            </a:r>
            <a:r>
              <a:rPr lang="pt-BR" dirty="0"/>
              <a:t>(x = x, y = y)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Install</a:t>
            </a:r>
            <a:r>
              <a:rPr lang="pt-BR" dirty="0"/>
              <a:t> ggplot2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already</a:t>
            </a:r>
            <a:r>
              <a:rPr lang="pt-BR" dirty="0"/>
              <a:t> </a:t>
            </a:r>
            <a:r>
              <a:rPr lang="pt-BR" dirty="0" err="1"/>
              <a:t>installed</a:t>
            </a:r>
            <a:endParaRPr lang="pt-BR" dirty="0"/>
          </a:p>
          <a:p>
            <a:pPr marL="247632" indent="-247632"/>
            <a:r>
              <a:rPr lang="pt-BR" dirty="0" err="1"/>
              <a:t>if</a:t>
            </a:r>
            <a:r>
              <a:rPr lang="pt-BR" dirty="0"/>
              <a:t> (!require(ggplot2)) </a:t>
            </a:r>
            <a:r>
              <a:rPr lang="pt-BR" dirty="0" err="1"/>
              <a:t>install.packages</a:t>
            </a:r>
            <a:r>
              <a:rPr lang="pt-BR" dirty="0"/>
              <a:t>('ggplot2')</a:t>
            </a:r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Load</a:t>
            </a:r>
            <a:r>
              <a:rPr lang="pt-BR" dirty="0"/>
              <a:t> ggplot2</a:t>
            </a:r>
          </a:p>
          <a:p>
            <a:pPr marL="247632" indent="-247632"/>
            <a:r>
              <a:rPr lang="pt-BR" dirty="0" err="1"/>
              <a:t>library</a:t>
            </a:r>
            <a:r>
              <a:rPr lang="pt-BR" dirty="0"/>
              <a:t>(ggplot2) </a:t>
            </a:r>
          </a:p>
          <a:p>
            <a:pPr marL="247632" indent="-247632"/>
            <a:endParaRPr lang="pt-BR" dirty="0"/>
          </a:p>
          <a:p>
            <a:pPr marL="247632" indent="-247632"/>
            <a:endParaRPr lang="pt-BR" dirty="0"/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x </a:t>
            </a:r>
            <a:r>
              <a:rPr lang="pt-BR" dirty="0" err="1"/>
              <a:t>and</a:t>
            </a:r>
            <a:r>
              <a:rPr lang="pt-BR" dirty="0"/>
              <a:t> y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mean_x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df$x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  <a:r>
              <a:rPr lang="pt-BR" dirty="0" err="1"/>
              <a:t>mean_y</a:t>
            </a:r>
            <a:r>
              <a:rPr lang="pt-BR" dirty="0"/>
              <a:t> &lt;- </a:t>
            </a:r>
            <a:r>
              <a:rPr lang="pt-BR" dirty="0" err="1"/>
              <a:t>mean</a:t>
            </a:r>
            <a:r>
              <a:rPr lang="pt-BR" dirty="0"/>
              <a:t>(</a:t>
            </a:r>
            <a:r>
              <a:rPr lang="pt-BR" dirty="0" err="1"/>
              <a:t>df$y</a:t>
            </a:r>
            <a:r>
              <a:rPr lang="pt-BR" dirty="0"/>
              <a:t>)</a:t>
            </a:r>
          </a:p>
          <a:p>
            <a:pPr marL="247632" indent="-247632"/>
            <a:r>
              <a:rPr lang="pt-BR" dirty="0"/>
              <a:t> </a:t>
            </a:r>
          </a:p>
          <a:p>
            <a:pPr marL="247632" indent="-247632"/>
            <a:r>
              <a:rPr lang="pt-BR" dirty="0"/>
              <a:t># </a:t>
            </a:r>
            <a:r>
              <a:rPr lang="pt-BR" dirty="0" err="1"/>
              <a:t>Create</a:t>
            </a:r>
            <a:r>
              <a:rPr lang="pt-BR" dirty="0"/>
              <a:t> a 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endParaRPr lang="pt-BR" dirty="0"/>
          </a:p>
          <a:p>
            <a:pPr marL="247632" indent="-247632"/>
            <a:r>
              <a:rPr lang="pt-BR" dirty="0" err="1"/>
              <a:t>ggplot</a:t>
            </a:r>
            <a:r>
              <a:rPr lang="pt-BR" dirty="0"/>
              <a:t>(</a:t>
            </a:r>
            <a:r>
              <a:rPr lang="pt-BR" dirty="0" err="1"/>
              <a:t>df</a:t>
            </a:r>
            <a:r>
              <a:rPr lang="pt-BR" dirty="0"/>
              <a:t>, </a:t>
            </a:r>
            <a:r>
              <a:rPr lang="pt-BR" dirty="0" err="1"/>
              <a:t>aes</a:t>
            </a:r>
            <a:r>
              <a:rPr lang="pt-BR" dirty="0"/>
              <a:t>(x = x, y = y))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geom_point</a:t>
            </a:r>
            <a:r>
              <a:rPr lang="pt-BR" dirty="0"/>
              <a:t>()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geom_smooth</a:t>
            </a:r>
            <a:r>
              <a:rPr lang="pt-BR" dirty="0"/>
              <a:t>(</a:t>
            </a:r>
            <a:r>
              <a:rPr lang="pt-BR" dirty="0" err="1"/>
              <a:t>method</a:t>
            </a:r>
            <a:r>
              <a:rPr lang="pt-BR" dirty="0"/>
              <a:t> = </a:t>
            </a:r>
            <a:r>
              <a:rPr lang="pt-BR" dirty="0" err="1"/>
              <a:t>lm</a:t>
            </a:r>
            <a:r>
              <a:rPr lang="pt-BR" dirty="0"/>
              <a:t>, se = FALSE, color = "</a:t>
            </a:r>
            <a:r>
              <a:rPr lang="pt-BR" dirty="0" err="1"/>
              <a:t>red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geom_vline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xintercept</a:t>
            </a:r>
            <a:r>
              <a:rPr lang="pt-BR" dirty="0"/>
              <a:t> = </a:t>
            </a:r>
            <a:r>
              <a:rPr lang="pt-BR" dirty="0" err="1"/>
              <a:t>mean_x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geom_hline</a:t>
            </a:r>
            <a:r>
              <a:rPr lang="pt-BR" dirty="0"/>
              <a:t>(</a:t>
            </a:r>
            <a:r>
              <a:rPr lang="pt-BR" dirty="0" err="1"/>
              <a:t>aes</a:t>
            </a:r>
            <a:r>
              <a:rPr lang="pt-BR" dirty="0"/>
              <a:t>(</a:t>
            </a:r>
            <a:r>
              <a:rPr lang="pt-BR" dirty="0" err="1"/>
              <a:t>yintercept</a:t>
            </a:r>
            <a:r>
              <a:rPr lang="pt-BR" dirty="0"/>
              <a:t> = </a:t>
            </a:r>
            <a:r>
              <a:rPr lang="pt-BR" dirty="0" err="1"/>
              <a:t>mean_y</a:t>
            </a:r>
            <a:r>
              <a:rPr lang="pt-BR" dirty="0"/>
              <a:t>), color = "blue", </a:t>
            </a:r>
            <a:r>
              <a:rPr lang="pt-BR" dirty="0" err="1"/>
              <a:t>linetype</a:t>
            </a:r>
            <a:r>
              <a:rPr lang="pt-BR" dirty="0"/>
              <a:t> = "</a:t>
            </a:r>
            <a:r>
              <a:rPr lang="pt-BR" dirty="0" err="1"/>
              <a:t>dashed</a:t>
            </a:r>
            <a:r>
              <a:rPr lang="pt-BR" dirty="0"/>
              <a:t>") +</a:t>
            </a:r>
          </a:p>
          <a:p>
            <a:pPr marL="247632" indent="-247632"/>
            <a:r>
              <a:rPr lang="pt-BR" dirty="0"/>
              <a:t>  </a:t>
            </a:r>
            <a:r>
              <a:rPr lang="pt-BR" dirty="0" err="1"/>
              <a:t>labs</a:t>
            </a:r>
            <a:r>
              <a:rPr lang="pt-BR" dirty="0"/>
              <a:t>(</a:t>
            </a:r>
            <a:r>
              <a:rPr lang="pt-BR" dirty="0" err="1"/>
              <a:t>title</a:t>
            </a:r>
            <a:r>
              <a:rPr lang="pt-BR" dirty="0"/>
              <a:t> = "</a:t>
            </a:r>
            <a:r>
              <a:rPr lang="pt-BR" dirty="0" err="1"/>
              <a:t>Scatter</a:t>
            </a:r>
            <a:r>
              <a:rPr lang="pt-BR" dirty="0"/>
              <a:t> </a:t>
            </a:r>
            <a:r>
              <a:rPr lang="pt-BR" dirty="0" err="1"/>
              <a:t>plot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correlation</a:t>
            </a:r>
            <a:r>
              <a:rPr lang="pt-BR" dirty="0"/>
              <a:t>",</a:t>
            </a:r>
          </a:p>
          <a:p>
            <a:pPr marL="247632" indent="-247632"/>
            <a:r>
              <a:rPr lang="pt-BR" dirty="0"/>
              <a:t>       x = "X",</a:t>
            </a:r>
          </a:p>
          <a:p>
            <a:pPr marL="247632" indent="-247632"/>
            <a:r>
              <a:rPr lang="pt-BR" dirty="0"/>
              <a:t>       y = "Y")</a:t>
            </a:r>
          </a:p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80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116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91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00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86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1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32" indent="-247632"/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86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pt-BR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pt-BR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pt-B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2000" baseline="0"/>
            </a:lvl1pPr>
          </a:lstStyle>
          <a:p>
            <a:r>
              <a:rPr kumimoji="0" lang="pt-BR" dirty="0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Plano de Fu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pt-BR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pt-BR" sz="1800"/>
            </a:lvl1pPr>
          </a:lstStyle>
          <a:p>
            <a:r>
              <a:rPr kumimoji="0" lang="pt-BR"/>
              <a:t>Logotipo da Empresa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pt-BR"/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pt-BR" sz="3200">
                <a:latin typeface="+mn-lt"/>
              </a:defRPr>
            </a:lvl1pPr>
            <a:lvl2pPr eaLnBrk="1" latinLnBrk="0" hangingPunct="1">
              <a:defRPr kumimoji="0" lang="pt-BR" sz="2800">
                <a:latin typeface="+mn-lt"/>
              </a:defRPr>
            </a:lvl2pPr>
            <a:lvl3pPr eaLnBrk="1" latinLnBrk="0" hangingPunct="1">
              <a:defRPr kumimoji="0" lang="pt-BR" sz="2400">
                <a:latin typeface="+mn-lt"/>
              </a:defRPr>
            </a:lvl3pPr>
            <a:lvl4pPr eaLnBrk="1" latinLnBrk="0" hangingPunct="1">
              <a:defRPr kumimoji="0" lang="pt-BR" sz="2400">
                <a:latin typeface="+mn-lt"/>
              </a:defRPr>
            </a:lvl4pPr>
            <a:lvl5pPr eaLnBrk="1" latinLnBrk="0" hangingPunct="1">
              <a:defRPr kumimoji="0" lang="pt-BR" sz="2400">
                <a:latin typeface="+mn-lt"/>
              </a:defRPr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 dirty="0"/>
              <a:t>Clique para editar o título mestre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pt-BR" sz="2800"/>
            </a:lvl1pPr>
            <a:lvl2pPr eaLnBrk="1" latinLnBrk="0" hangingPunct="1">
              <a:defRPr kumimoji="0" lang="pt-BR" sz="2400"/>
            </a:lvl2pPr>
            <a:lvl3pPr eaLnBrk="1" latinLnBrk="0" hangingPunct="1">
              <a:defRPr kumimoji="0" lang="pt-BR" sz="2000"/>
            </a:lvl3pPr>
            <a:lvl4pPr eaLnBrk="1" latinLnBrk="0" hangingPunct="1">
              <a:defRPr kumimoji="0" lang="pt-BR" sz="1800"/>
            </a:lvl4pPr>
            <a:lvl5pPr eaLnBrk="1" latinLnBrk="0" hangingPunct="1">
              <a:defRPr kumimoji="0" lang="pt-BR" sz="1800"/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pt-BR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pt-BR" sz="2400" b="1"/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pt-BR" sz="2400"/>
            </a:lvl1pPr>
            <a:lvl2pPr eaLnBrk="1" latinLnBrk="0" hangingPunct="1">
              <a:defRPr kumimoji="0" lang="pt-BR" sz="2000"/>
            </a:lvl2pPr>
            <a:lvl3pPr eaLnBrk="1" latinLnBrk="0" hangingPunct="1">
              <a:defRPr kumimoji="0" lang="pt-BR" sz="1800"/>
            </a:lvl3pPr>
            <a:lvl4pPr eaLnBrk="1" latinLnBrk="0" hangingPunct="1">
              <a:defRPr kumimoji="0" lang="pt-BR" sz="1600"/>
            </a:lvl4pPr>
            <a:lvl5pPr eaLnBrk="1" latinLnBrk="0" hangingPunct="1">
              <a:defRPr kumimoji="0" lang="pt-BR" sz="1600"/>
            </a:lvl5pPr>
            <a:lvl6pPr eaLnBrk="1" latinLnBrk="0" hangingPunct="1">
              <a:defRPr kumimoji="0" lang="pt-BR" sz="1600"/>
            </a:lvl6pPr>
            <a:lvl7pPr eaLnBrk="1" latinLnBrk="0" hangingPunct="1">
              <a:defRPr kumimoji="0" lang="pt-BR" sz="1600"/>
            </a:lvl7pPr>
            <a:lvl8pPr eaLnBrk="1" latinLnBrk="0" hangingPunct="1">
              <a:defRPr kumimoji="0" lang="pt-BR" sz="1600"/>
            </a:lvl8pPr>
            <a:lvl9pPr eaLnBrk="1" latinLnBrk="0" hangingPunct="1">
              <a:defRPr kumimoji="0" lang="pt-BR" sz="16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pt-BR" sz="3200"/>
            </a:lvl1pPr>
            <a:lvl2pPr eaLnBrk="1" latinLnBrk="0" hangingPunct="1">
              <a:defRPr kumimoji="0" lang="pt-BR" sz="2800"/>
            </a:lvl2pPr>
            <a:lvl3pPr eaLnBrk="1" latinLnBrk="0" hangingPunct="1">
              <a:defRPr kumimoji="0" lang="pt-BR" sz="2400"/>
            </a:lvl3pPr>
            <a:lvl4pPr eaLnBrk="1" latinLnBrk="0" hangingPunct="1">
              <a:defRPr kumimoji="0" lang="pt-BR" sz="2000"/>
            </a:lvl4pPr>
            <a:lvl5pPr eaLnBrk="1" latinLnBrk="0" hangingPunct="1">
              <a:defRPr kumimoji="0" lang="pt-BR" sz="2000"/>
            </a:lvl5pPr>
            <a:lvl6pPr eaLnBrk="1" latinLnBrk="0" hangingPunct="1">
              <a:defRPr kumimoji="0" lang="pt-BR" sz="2000"/>
            </a:lvl6pPr>
            <a:lvl7pPr eaLnBrk="1" latinLnBrk="0" hangingPunct="1">
              <a:defRPr kumimoji="0" lang="pt-BR" sz="2000"/>
            </a:lvl7pPr>
            <a:lvl8pPr eaLnBrk="1" latinLnBrk="0" hangingPunct="1">
              <a:defRPr kumimoji="0" lang="pt-BR" sz="2000"/>
            </a:lvl8pPr>
            <a:lvl9pPr eaLnBrk="1" latinLnBrk="0" hangingPunct="1">
              <a:defRPr kumimoji="0" lang="pt-BR" sz="20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pt-BR" sz="3200"/>
            </a:lvl1pPr>
            <a:lvl2pPr marL="457200" indent="0" eaLnBrk="1" latinLnBrk="0" hangingPunct="1">
              <a:buNone/>
              <a:defRPr kumimoji="0" lang="pt-BR" sz="2800"/>
            </a:lvl2pPr>
            <a:lvl3pPr marL="914400" indent="0" eaLnBrk="1" latinLnBrk="0" hangingPunct="1">
              <a:buNone/>
              <a:defRPr kumimoji="0" lang="pt-BR" sz="2400"/>
            </a:lvl3pPr>
            <a:lvl4pPr marL="1371600" indent="0" eaLnBrk="1" latinLnBrk="0" hangingPunct="1">
              <a:buNone/>
              <a:defRPr kumimoji="0" lang="pt-BR" sz="2000"/>
            </a:lvl4pPr>
            <a:lvl5pPr marL="1828800" indent="0" eaLnBrk="1" latinLnBrk="0" hangingPunct="1">
              <a:buNone/>
              <a:defRPr kumimoji="0" lang="pt-BR" sz="2000"/>
            </a:lvl5pPr>
            <a:lvl6pPr marL="2286000" indent="0" eaLnBrk="1" latinLnBrk="0" hangingPunct="1">
              <a:buNone/>
              <a:defRPr kumimoji="0" lang="pt-BR" sz="2000"/>
            </a:lvl6pPr>
            <a:lvl7pPr marL="2743200" indent="0" eaLnBrk="1" latinLnBrk="0" hangingPunct="1">
              <a:buNone/>
              <a:defRPr kumimoji="0" lang="pt-BR" sz="2000"/>
            </a:lvl7pPr>
            <a:lvl8pPr marL="3200400" indent="0" eaLnBrk="1" latinLnBrk="0" hangingPunct="1">
              <a:buNone/>
              <a:defRPr kumimoji="0" lang="pt-BR" sz="2000"/>
            </a:lvl8pPr>
            <a:lvl9pPr marL="3657600" indent="0" eaLnBrk="1" latinLnBrk="0" hangingPunct="1">
              <a:buNone/>
              <a:defRPr kumimoji="0" lang="pt-BR" sz="2000"/>
            </a:lvl9pPr>
          </a:lstStyle>
          <a:p>
            <a:pPr eaLnBrk="1" latinLnBrk="0" hangingPunct="1"/>
            <a:r>
              <a:rPr lang="pt-BR"/>
              <a:t>Clique no ícone para adicionar uma imagem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12/17/2009</a:t>
            </a:r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/>
              <a:pPr/>
              <a:t>‹#›</a:t>
            </a:fld>
            <a:endParaRPr kumimoji="0" lang="pt-B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0"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pt-BR"/>
      </a:defPPr>
      <a:lvl1pPr marL="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82.xml"/><Relationship Id="rId7" Type="http://schemas.openxmlformats.org/officeDocument/2006/relationships/oleObject" Target="../embeddings/oleObject1.bin"/><Relationship Id="rId2" Type="http://schemas.openxmlformats.org/officeDocument/2006/relationships/tags" Target="../tags/tag81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codigos/eixos_squared_scale_without_bars.r" TargetMode="External"/><Relationship Id="rId3" Type="http://schemas.openxmlformats.org/officeDocument/2006/relationships/tags" Target="../tags/tag86.xml"/><Relationship Id="rId7" Type="http://schemas.openxmlformats.org/officeDocument/2006/relationships/image" Target="../media/image19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codigos/squared_root_plot.r" TargetMode="External"/><Relationship Id="rId3" Type="http://schemas.openxmlformats.org/officeDocument/2006/relationships/tags" Target="../tags/tag89.xml"/><Relationship Id="rId7" Type="http://schemas.openxmlformats.org/officeDocument/2006/relationships/image" Target="../media/image2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9" Type="http://schemas.openxmlformats.org/officeDocument/2006/relationships/hyperlink" Target="codigos/linear_scale_plot.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3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-Hb26agBFg" TargetMode="External"/><Relationship Id="rId3" Type="http://schemas.openxmlformats.org/officeDocument/2006/relationships/tags" Target="../tags/tag100.xml"/><Relationship Id="rId7" Type="http://schemas.openxmlformats.org/officeDocument/2006/relationships/hyperlink" Target="https://www.youtube.com/watch?v=FgakZw6K1QQ" TargetMode="Externa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hyperlink" Target="https://www.turing.com/kb/guide-to-principal-component-analysis" TargetMode="External"/><Relationship Id="rId5" Type="http://schemas.openxmlformats.org/officeDocument/2006/relationships/notesSlide" Target="../notesSlides/notesSlide35.xml"/><Relationship Id="rId10" Type="http://schemas.openxmlformats.org/officeDocument/2006/relationships/hyperlink" Target="https://www.youtube.com/watch?v=Bt4zfx2R9vA" TargetMode="External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www.youtube.com/watch?v=5HNr_j6LmPc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907704" y="1124744"/>
            <a:ext cx="6840760" cy="1470025"/>
          </a:xfrm>
        </p:spPr>
        <p:txBody>
          <a:bodyPr>
            <a:normAutofit/>
          </a:bodyPr>
          <a:lstStyle/>
          <a:p>
            <a:pPr algn="l"/>
            <a:r>
              <a:rPr lang="pt-BR" dirty="0"/>
              <a:t>Visualização e representação de dados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915816" y="5330408"/>
            <a:ext cx="5760640" cy="805696"/>
          </a:xfrm>
        </p:spPr>
        <p:txBody>
          <a:bodyPr>
            <a:normAutofit/>
          </a:bodyPr>
          <a:lstStyle/>
          <a:p>
            <a:r>
              <a:rPr lang="pt-BR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Prof.: Cledson de Sousa</a:t>
            </a:r>
          </a:p>
          <a:p>
            <a:endParaRPr lang="pt-BR" sz="2400" dirty="0"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6A0D07AC-2188-4B34-A487-BA7720534234}"/>
              </a:ext>
            </a:extLst>
          </p:cNvPr>
          <p:cNvSpPr txBox="1"/>
          <p:nvPr/>
        </p:nvSpPr>
        <p:spPr>
          <a:xfrm>
            <a:off x="3923928" y="3801234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https://www.linkedin.com/in/cledsonsousa</a:t>
            </a:r>
          </a:p>
          <a:p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https://cledsonsousa.github.io</a:t>
            </a:r>
            <a:b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</a:br>
            <a:r>
              <a:rPr lang="pt-BR" sz="2000" b="1" cap="small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http://lattes.cnpq.br/7195080748145566</a:t>
            </a:r>
          </a:p>
          <a:p>
            <a:endParaRPr lang="pt-BR" sz="2000" b="1" cap="small" dirty="0">
              <a:solidFill>
                <a:srgbClr val="003300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Cuidados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Ao escrevemos, escolhemos cuidadosamente cada palavra e consideramos a sua integração ao texto ao redor. </a:t>
            </a:r>
          </a:p>
          <a:p>
            <a:pPr algn="just"/>
            <a:r>
              <a:rPr lang="pt-BR" sz="3200" dirty="0"/>
              <a:t>Ao representarmos os dados, devemos seguir o mesmo processo e escolhemos cada elemento visual com base em sua função no gráfico. </a:t>
            </a:r>
          </a:p>
          <a:p>
            <a:pPr algn="just"/>
            <a:r>
              <a:rPr lang="pt-BR" sz="3200" dirty="0"/>
              <a:t>Boas escolhas representação, assim como uma boa redação, tornam as ideias fáceis de entender.</a:t>
            </a:r>
          </a:p>
          <a:p>
            <a:pPr algn="just"/>
            <a:r>
              <a:rPr lang="pt-BR" sz="3200" dirty="0"/>
              <a:t>Apresentamos cinco princípios de design que ajudarão a orientar suas escolhas.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10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5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Meta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Importância do Objetivo (o gráfico é para quem avalia/lê) </a:t>
            </a:r>
          </a:p>
          <a:p>
            <a:pPr lvl="1" algn="just"/>
            <a:r>
              <a:rPr lang="pt-BR" sz="2800" dirty="0"/>
              <a:t>Projetar uma visualização sem um objetivo claro é como viajar por uma bela paisagem sem destino.</a:t>
            </a:r>
          </a:p>
          <a:p>
            <a:pPr algn="just"/>
            <a:r>
              <a:rPr lang="pt-BR" sz="3200" b="1" dirty="0"/>
              <a:t>O objetivo pode ser uma pergunta que a visualização deve responder.</a:t>
            </a:r>
          </a:p>
          <a:p>
            <a:pPr lvl="1" algn="just"/>
            <a:r>
              <a:rPr lang="pt-BR" sz="2800" dirty="0"/>
              <a:t>Exemplo de Objetivo: Por exemplo, responder à pergunta "Qual é a distribuição  </a:t>
            </a:r>
            <a:r>
              <a:rPr lang="pt-BR" sz="2800" dirty="0" err="1"/>
              <a:t>estatísticaa</a:t>
            </a:r>
            <a:r>
              <a:rPr lang="pt-BR" sz="2800" dirty="0"/>
              <a:t> da variável X?".</a:t>
            </a:r>
          </a:p>
          <a:p>
            <a:pPr algn="just"/>
            <a:r>
              <a:rPr lang="pt-BR" sz="3200" b="1" dirty="0"/>
              <a:t>Questões Secundárias </a:t>
            </a:r>
          </a:p>
          <a:p>
            <a:pPr lvl="1" algn="just"/>
            <a:r>
              <a:rPr lang="pt-BR" sz="2800" dirty="0"/>
              <a:t>Considerar questões como "A variável requer transformação?" e "Existem observações extremas?".</a:t>
            </a:r>
          </a:p>
          <a:p>
            <a:pPr algn="just"/>
            <a:r>
              <a:rPr lang="pt-BR" sz="3200" b="1" dirty="0"/>
              <a:t>Implementação Gráfica: </a:t>
            </a:r>
          </a:p>
          <a:p>
            <a:pPr lvl="1" algn="just"/>
            <a:r>
              <a:rPr lang="pt-BR" sz="2800" dirty="0"/>
              <a:t>Com objetivos definidos, escolher gráficos apropriados para a visualização.</a:t>
            </a:r>
          </a:p>
          <a:p>
            <a:pPr algn="just"/>
            <a:r>
              <a:rPr lang="pt-BR" sz="3200" b="1" dirty="0"/>
              <a:t>Foco no Objetivo: </a:t>
            </a:r>
          </a:p>
          <a:p>
            <a:pPr lvl="1" algn="just"/>
            <a:r>
              <a:rPr lang="pt-BR" sz="2800" dirty="0"/>
              <a:t>Ter um objetivo ajuda a determinar quais informações são necessárias e a relevância de cada elemento visual.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43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 </a:t>
            </a:r>
            <a:r>
              <a:rPr lang="pt-BR" sz="4000" b="1" u="sng" cap="small" dirty="0">
                <a:solidFill>
                  <a:srgbClr val="003300"/>
                </a:solidFill>
              </a:rPr>
              <a:t>Primazia do dado</a:t>
            </a:r>
            <a:r>
              <a:rPr lang="pt-BR" sz="4000" b="1" cap="small" dirty="0">
                <a:solidFill>
                  <a:srgbClr val="003300"/>
                </a:solidFill>
              </a:rPr>
              <a:t>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556792"/>
            <a:ext cx="4087717" cy="525658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b="1" dirty="0"/>
              <a:t>Um gráfico tipicamente inclui duas partes: </a:t>
            </a:r>
          </a:p>
          <a:p>
            <a:pPr lvl="1" algn="just"/>
            <a:r>
              <a:rPr lang="pt-BR" sz="2800" dirty="0"/>
              <a:t>os dados e as anotações que colocam os dados em contexto. </a:t>
            </a:r>
          </a:p>
          <a:p>
            <a:pPr algn="just"/>
            <a:r>
              <a:rPr lang="pt-BR" sz="3200" b="1" dirty="0"/>
              <a:t>Os dados devem sempre assumir o papel principal, com as anotações apenas como apoio. </a:t>
            </a:r>
          </a:p>
          <a:p>
            <a:pPr lvl="1" algn="just"/>
            <a:r>
              <a:rPr lang="pt-BR" sz="2800" dirty="0"/>
              <a:t>A compreensão pode ser diminuída quando detalhes menores são destacados. Ajuste o tamanho do objeto, a espessura da linha, a cor, a saturação, etc.</a:t>
            </a:r>
          </a:p>
          <a:p>
            <a:pPr algn="just"/>
            <a:r>
              <a:rPr lang="pt-BR" sz="3200" b="1" dirty="0"/>
              <a:t>Se você tiver dúvidas quanto à proeminência visual dos elementos, tente olhar a imagem à distância: </a:t>
            </a:r>
          </a:p>
          <a:p>
            <a:pPr lvl="1" algn="just"/>
            <a:r>
              <a:rPr lang="pt-BR" sz="2800" dirty="0"/>
              <a:t>os dados devem ser a característica mais saliente e as anotações devem desaparecer no fundo.</a:t>
            </a:r>
          </a:p>
          <a:p>
            <a:pPr algn="just"/>
            <a:endParaRPr lang="pt-BR" sz="3200" b="1" dirty="0"/>
          </a:p>
          <a:p>
            <a:pPr lvl="1" algn="just"/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12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69A33D02-FA80-433F-ABD0-1E9032EA9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1484784"/>
            <a:ext cx="4015709" cy="37684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9E5B5A5C-35EC-4974-AB0A-F98114F1FC75}"/>
              </a:ext>
            </a:extLst>
          </p:cNvPr>
          <p:cNvSpPr txBox="1"/>
          <p:nvPr/>
        </p:nvSpPr>
        <p:spPr>
          <a:xfrm>
            <a:off x="5796136" y="5445224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Qual visualização explica melhor a correção?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9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Simplificar para Explicar</a:t>
            </a:r>
            <a:r>
              <a:rPr lang="pt-BR" sz="4000" b="1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[3pg4]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b="1" dirty="0"/>
              <a:t>Competição Visual</a:t>
            </a:r>
          </a:p>
          <a:p>
            <a:pPr lvl="1" algn="just"/>
            <a:r>
              <a:rPr lang="pt-BR" sz="2600" dirty="0"/>
              <a:t>Os elementos em um gráfico competem entre si pela atenção visual.</a:t>
            </a:r>
          </a:p>
          <a:p>
            <a:pPr lvl="1" algn="just"/>
            <a:r>
              <a:rPr lang="pt-BR" sz="2600" dirty="0"/>
              <a:t>Design Eficiente</a:t>
            </a:r>
          </a:p>
          <a:p>
            <a:pPr algn="just"/>
            <a:r>
              <a:rPr lang="pt-BR" sz="3200" b="1" dirty="0"/>
              <a:t>Utiliza o menor número de elementos possíveis.</a:t>
            </a:r>
          </a:p>
          <a:p>
            <a:pPr algn="just"/>
            <a:r>
              <a:rPr lang="pt-BR" sz="3200" b="1" dirty="0"/>
              <a:t>Comunica a mensagem sem comprometer a integridade dos dados.</a:t>
            </a:r>
          </a:p>
          <a:p>
            <a:pPr algn="just"/>
            <a:r>
              <a:rPr lang="pt-BR" sz="3200" b="1" dirty="0"/>
              <a:t>Maximizar a Relação Dado-Tinta</a:t>
            </a:r>
          </a:p>
          <a:p>
            <a:pPr lvl="1" algn="just"/>
            <a:r>
              <a:rPr lang="pt-BR" sz="2600" dirty="0"/>
              <a:t>A maior parte dos elementos em um gráfico deve representar os dados.</a:t>
            </a:r>
          </a:p>
          <a:p>
            <a:pPr lvl="1" algn="just"/>
            <a:r>
              <a:rPr lang="pt-BR" sz="2600" dirty="0"/>
              <a:t>Elementos supérfluos que não transmitem informações vitais devem ser removidos.</a:t>
            </a:r>
          </a:p>
          <a:p>
            <a:pPr lvl="1" algn="just"/>
            <a:r>
              <a:rPr lang="pt-BR" sz="2600" dirty="0"/>
              <a:t>Refine os elementos restantes para reforçar a mensagem.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6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316416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Princípios </a:t>
            </a:r>
            <a:br>
              <a:rPr lang="pt-BR" sz="4000" b="1" cap="small" dirty="0">
                <a:solidFill>
                  <a:srgbClr val="003300"/>
                </a:solidFill>
              </a:rPr>
            </a:br>
            <a:r>
              <a:rPr lang="pt-BR" sz="4000" b="1" cap="small" dirty="0">
                <a:solidFill>
                  <a:srgbClr val="003300"/>
                </a:solidFill>
              </a:rPr>
              <a:t>    </a:t>
            </a:r>
            <a:r>
              <a:rPr lang="pt-BR" sz="4000" b="1" u="sng" cap="small" dirty="0">
                <a:solidFill>
                  <a:srgbClr val="003300"/>
                </a:solidFill>
              </a:rPr>
              <a:t>Consistência x Criatividade </a:t>
            </a:r>
            <a:r>
              <a:rPr lang="pt-BR" sz="1800" b="1" cap="small" dirty="0" smtClean="0">
                <a:solidFill>
                  <a:srgbClr val="003300"/>
                </a:solidFill>
              </a:rPr>
              <a:t>[</a:t>
            </a:r>
            <a:r>
              <a:rPr lang="pt-BR" sz="1800" b="1" cap="small" dirty="0" smtClean="0">
                <a:solidFill>
                  <a:srgbClr val="003300"/>
                </a:solidFill>
              </a:rPr>
              <a:t>3pg</a:t>
            </a:r>
            <a:r>
              <a:rPr lang="pt-BR" sz="1800" b="1" cap="small" dirty="0">
                <a:solidFill>
                  <a:srgbClr val="003300"/>
                </a:solidFill>
              </a:rPr>
              <a:t>4</a:t>
            </a:r>
            <a:r>
              <a:rPr lang="pt-BR" sz="1800" b="1" cap="small" dirty="0" smtClean="0">
                <a:solidFill>
                  <a:srgbClr val="003300"/>
                </a:solidFill>
              </a:rPr>
              <a:t>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b="1" dirty="0"/>
              <a:t>Uso consistente de codificações, layouts, cores e outros elementos.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Objetivo: Alcançar continuidade visual em painéis e figuras.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Benefícios de um Design Bem Considerado</a:t>
            </a:r>
          </a:p>
          <a:p>
            <a:pPr algn="just"/>
            <a:r>
              <a:rPr lang="pt-BR" sz="3200" b="1" dirty="0"/>
              <a:t>Reduz o esforço do leitor para decifrar gráficos.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Desencoraja a interpretação incorreta.</a:t>
            </a:r>
          </a:p>
          <a:p>
            <a:pPr algn="just"/>
            <a:r>
              <a:rPr lang="pt-BR" sz="3200" b="1" dirty="0"/>
              <a:t>Designs Criativos </a:t>
            </a:r>
            <a:r>
              <a:rPr lang="pt-BR" sz="3200" b="1" dirty="0" err="1"/>
              <a:t>vs</a:t>
            </a:r>
            <a:r>
              <a:rPr lang="pt-BR" sz="3200" b="1" dirty="0"/>
              <a:t> Convencionais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Designs criativos e novos têm seu lugar.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Displays convencionais ou familiares requerem menos esforço para serem compreendidos.</a:t>
            </a:r>
          </a:p>
          <a:p>
            <a:pPr algn="just"/>
            <a:r>
              <a:rPr lang="pt-BR" sz="3200" b="1" dirty="0"/>
              <a:t>Figura do </a:t>
            </a:r>
            <a:r>
              <a:rPr lang="pt-BR" sz="3200" b="1" dirty="0" err="1"/>
              <a:t>próx</a:t>
            </a:r>
            <a:r>
              <a:rPr lang="pt-BR" sz="3200" b="1" dirty="0"/>
              <a:t>. Slide Apesar de cada painel exibir conteúdo distinto: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Estilo visual mantido consistentemente.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Famílias de fontes e hierarquia de fontes são consistentes.</a:t>
            </a:r>
          </a:p>
          <a:p>
            <a:pPr lvl="1" algn="just">
              <a:lnSpc>
                <a:spcPct val="110000"/>
              </a:lnSpc>
            </a:pPr>
            <a:r>
              <a:rPr lang="pt-BR" sz="3100" dirty="0"/>
              <a:t>Resultado: Simplificação na digestão da informação para o leitor.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[3pg5]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15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77F80008-14D4-4DE7-89BF-5ACE2122E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1151629"/>
            <a:ext cx="4257330" cy="54088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09655ECA-3604-4411-BEB7-9B59007E5BFD}"/>
              </a:ext>
            </a:extLst>
          </p:cNvPr>
          <p:cNvSpPr txBox="1"/>
          <p:nvPr/>
        </p:nvSpPr>
        <p:spPr>
          <a:xfrm>
            <a:off x="5444954" y="1873855"/>
            <a:ext cx="34475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Tipos Comuns de Gráficos. </a:t>
            </a:r>
          </a:p>
          <a:p>
            <a:r>
              <a:rPr lang="pt-BR" i="0" dirty="0">
                <a:effectLst/>
                <a:latin typeface="Söhne"/>
              </a:rPr>
              <a:t>Cada painel mostra possíveis visualizações baseadas no tipo de dados, dimensionalidade e ênfase desejada. </a:t>
            </a:r>
          </a:p>
          <a:p>
            <a:r>
              <a:rPr lang="pt-BR" i="0" dirty="0">
                <a:effectLst/>
                <a:latin typeface="Söhne"/>
              </a:rPr>
              <a:t>Os painéis de A </a:t>
            </a:r>
            <a:r>
              <a:rPr lang="pt-BR" i="0" dirty="0" err="1">
                <a:effectLst/>
                <a:latin typeface="Söhne"/>
              </a:rPr>
              <a:t>a</a:t>
            </a:r>
            <a:r>
              <a:rPr lang="pt-BR" i="0" dirty="0">
                <a:effectLst/>
                <a:latin typeface="Söhne"/>
              </a:rPr>
              <a:t> L são organizados por dimensionalidade crescente dos dados (de cima para baixo) e ênfase crescente na comparação (da esquerda para a direita).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39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1560" y="125760"/>
            <a:ext cx="828092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100" b="1" cap="small" dirty="0">
                <a:solidFill>
                  <a:srgbClr val="003300"/>
                </a:solidFill>
              </a:rPr>
              <a:t>Visual. de Dados – Princípio: </a:t>
            </a:r>
            <a:r>
              <a:rPr lang="pt-BR" sz="3100" b="1" u="sng" cap="small" dirty="0">
                <a:solidFill>
                  <a:srgbClr val="003300"/>
                </a:solidFill>
              </a:rPr>
              <a:t>Consistência x Criatividade</a:t>
            </a:r>
            <a:r>
              <a:rPr lang="pt-BR" sz="4000" b="1" u="sng" cap="small" dirty="0">
                <a:solidFill>
                  <a:srgbClr val="003300"/>
                </a:solidFill>
              </a:rPr>
              <a:t> </a:t>
            </a:r>
            <a:r>
              <a:rPr lang="pt-BR" sz="1800" b="1" cap="small" dirty="0" smtClean="0">
                <a:solidFill>
                  <a:srgbClr val="003300"/>
                </a:solidFill>
              </a:rPr>
              <a:t>[2~15</a:t>
            </a:r>
            <a:r>
              <a:rPr lang="pt-BR" sz="1800" b="1" cap="small" dirty="0">
                <a:solidFill>
                  <a:srgbClr val="003300"/>
                </a:solidFill>
              </a:rPr>
              <a:t>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16</a:t>
            </a:fld>
            <a:endParaRPr kumimoji="0" lang="pt-BR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09655ECA-3604-4411-BEB7-9B59007E5BFD}"/>
              </a:ext>
            </a:extLst>
          </p:cNvPr>
          <p:cNvSpPr txBox="1"/>
          <p:nvPr/>
        </p:nvSpPr>
        <p:spPr>
          <a:xfrm>
            <a:off x="1043608" y="5229200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Temperatura diária normal para Houston, TX. A temperatura é mapeada para</a:t>
            </a:r>
          </a:p>
          <a:p>
            <a:r>
              <a:rPr lang="pt-BR" i="0" dirty="0">
                <a:effectLst/>
                <a:latin typeface="Söhne"/>
              </a:rPr>
              <a:t>eixo y e dia do ano no eixo x. As partes (a), (b) e (c) mostram a mesma figura em diferentes proporções. Todas as três partes são visualizações válidas dos dados de temperatura. </a:t>
            </a:r>
            <a:r>
              <a:rPr lang="pt-BR" sz="1200" i="0" dirty="0">
                <a:effectLst/>
                <a:latin typeface="Söhne"/>
              </a:rPr>
              <a:t>Fonte de dados: NOAA</a:t>
            </a:r>
            <a:r>
              <a:rPr lang="pt-BR" i="0" dirty="0">
                <a:effectLst/>
                <a:latin typeface="Söhne"/>
              </a:rPr>
              <a:t>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27B9CD0-38E0-4403-9BA9-655EDDB61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1340768"/>
            <a:ext cx="5135860" cy="36665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4CE341D3-7BBA-418C-9D2A-BBAD2A9D832D}"/>
              </a:ext>
            </a:extLst>
          </p:cNvPr>
          <p:cNvSpPr txBox="1"/>
          <p:nvPr/>
        </p:nvSpPr>
        <p:spPr>
          <a:xfrm>
            <a:off x="6156176" y="1556792"/>
            <a:ext cx="27363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effectLst/>
                <a:latin typeface="Söhne"/>
              </a:rPr>
              <a:t>Uma figura mais longa em Y e estreita em X enfatiza a mudança ao longo do eixo Y.</a:t>
            </a:r>
          </a:p>
          <a:p>
            <a:r>
              <a:rPr lang="pt-BR" dirty="0">
                <a:latin typeface="Söhne"/>
              </a:rPr>
              <a:t>U</a:t>
            </a:r>
            <a:r>
              <a:rPr lang="pt-BR" i="0" dirty="0">
                <a:effectLst/>
                <a:latin typeface="Söhne"/>
              </a:rPr>
              <a:t>ma figura baixa e larga faz o oposto. </a:t>
            </a:r>
          </a:p>
          <a:p>
            <a:r>
              <a:rPr lang="pt-BR" i="0" dirty="0">
                <a:effectLst/>
                <a:latin typeface="Söhne"/>
              </a:rPr>
              <a:t>Idealmente, queremos escolher uma proporção que garanta que quaisquer diferenças importantes na posição sejam perceptíveis.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Um sistema de coordenadas cartesianas </a:t>
            </a:r>
            <a:r>
              <a:rPr lang="pt-BR" sz="3200" b="1" dirty="0"/>
              <a:t>pode</a:t>
            </a:r>
            <a:r>
              <a:rPr lang="pt-BR" sz="3200" dirty="0"/>
              <a:t> ter dois eixos representando duas unidades diferentes.</a:t>
            </a:r>
          </a:p>
          <a:p>
            <a:pPr algn="just"/>
            <a:r>
              <a:rPr lang="pt-BR" sz="3200" dirty="0"/>
              <a:t>Os valores dos dados geralmente não são apenas números. Tipicamente precisam de unidades. </a:t>
            </a:r>
          </a:p>
          <a:p>
            <a:pPr lvl="1" algn="just"/>
            <a:r>
              <a:rPr lang="pt-BR" sz="2800" dirty="0"/>
              <a:t>Para temperatura, os valores podem ser medidos em graus Celsius ou Fahrenheit. Da mesma forma, se estivermos medindo distâncias, os valores podem ser medidos em quilômetros ou milhas.</a:t>
            </a:r>
          </a:p>
          <a:p>
            <a:pPr algn="just"/>
            <a:r>
              <a:rPr lang="pt-BR" sz="3200" dirty="0"/>
              <a:t>Sempre que os dois eixos são medidos em unidades diferentes, podemos estender ou comprimir um em relação ao outro mantendo uma visualização válida dos dados. </a:t>
            </a:r>
          </a:p>
          <a:p>
            <a:pPr lvl="1" algn="just"/>
            <a:r>
              <a:rPr lang="pt-BR" sz="2800" dirty="0"/>
              <a:t>Qual versão é preferível pode depender da história que queremos contar.</a:t>
            </a:r>
            <a:endParaRPr lang="pt-BR" sz="27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17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19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</a:t>
            </a:r>
            <a:r>
              <a:rPr lang="pt-BR" sz="1800" b="1" cap="small" dirty="0">
                <a:solidFill>
                  <a:srgbClr val="003300"/>
                </a:solidFill>
              </a:rPr>
              <a:t>[2pg15]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Com os eixos x e y são medidos nas mesmas unidades, os espaçamentos da grade devem ser iguais.</a:t>
            </a:r>
          </a:p>
          <a:p>
            <a:pPr algn="just"/>
            <a:r>
              <a:rPr lang="pt-BR" sz="3200" dirty="0"/>
              <a:t>A mesma distância nos eixos x ou y deve corresponder ao mesmo número de unidades de dados.</a:t>
            </a:r>
          </a:p>
          <a:p>
            <a:pPr lvl="1" algn="just"/>
            <a:r>
              <a:rPr lang="pt-BR" sz="2800" dirty="0"/>
              <a:t>Exemplo: Plotar a temperatura em Houston, TX, contra a temperatura em San Diego, CA, para cada dia do ano.</a:t>
            </a:r>
          </a:p>
          <a:p>
            <a:pPr algn="just"/>
            <a:r>
              <a:rPr lang="pt-BR" sz="3200" dirty="0"/>
              <a:t>Quando a mesma quantidade é plotada em ambos os eixos, as linhas da grade devem formar quadrados perfeitos.</a:t>
            </a:r>
          </a:p>
          <a:p>
            <a:pPr algn="just"/>
            <a:r>
              <a:rPr lang="pt-BR" sz="3200" dirty="0"/>
              <a:t>Mudança de unidades  (Celsius para Fahrenheit) é uma transformação linear (adição/subtração e/ou multiplicação de todos os valores de dados).</a:t>
            </a:r>
          </a:p>
          <a:p>
            <a:pPr lvl="1" algn="just"/>
            <a:r>
              <a:rPr lang="pt-BR" sz="2800" dirty="0"/>
              <a:t>Sistemas de coordenadas cartesianas são invariantes sob tais transformações lineares.</a:t>
            </a:r>
          </a:p>
          <a:p>
            <a:pPr lvl="1" algn="just"/>
            <a:r>
              <a:rPr lang="pt-BR" sz="2800" dirty="0"/>
              <a:t>Mudar as unidades dos dados não altera a figura resultante, desde que os eixos sejam ajustados de acordo.</a:t>
            </a:r>
          </a:p>
          <a:p>
            <a:pPr lvl="1" algn="just"/>
            <a:r>
              <a:rPr lang="pt-BR" sz="2800" dirty="0"/>
              <a:t>Apesar das linhas da grade e números nos eixos serem diferentes, as visualizações dos dados parecem exatamente iguais.</a:t>
            </a:r>
            <a:endParaRPr lang="pt-BR" sz="23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transformação Linear  </a:t>
            </a:r>
            <a:r>
              <a:rPr lang="pt-BR" sz="1800" b="1" cap="small" dirty="0">
                <a:solidFill>
                  <a:srgbClr val="003300"/>
                </a:solidFill>
              </a:rPr>
              <a:t>[</a:t>
            </a:r>
            <a:r>
              <a:rPr lang="pt-BR" sz="1800" b="1" cap="small" dirty="0" smtClean="0">
                <a:solidFill>
                  <a:srgbClr val="003300"/>
                </a:solidFill>
              </a:rPr>
              <a:t>2pg16]</a:t>
            </a:r>
            <a:endParaRPr lang="pt-BR" sz="1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19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759DBFB0-9197-4374-A3AD-EFC96C08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01" y="1268760"/>
            <a:ext cx="8140275" cy="44355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5BD50022-B3C4-452A-880A-98733C6B3952}"/>
              </a:ext>
            </a:extLst>
          </p:cNvPr>
          <p:cNvSpPr txBox="1"/>
          <p:nvPr/>
        </p:nvSpPr>
        <p:spPr>
          <a:xfrm>
            <a:off x="1115616" y="58052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a) As temperaturas são </a:t>
            </a:r>
            <a:r>
              <a:rPr lang="pt-BR" dirty="0" smtClean="0"/>
              <a:t>mostradas </a:t>
            </a:r>
            <a:r>
              <a:rPr lang="pt-BR" dirty="0"/>
              <a:t>em graus Fahrenheit. (b) As temperaturas são mostradas em graus Celsius. E as figuras  formadas pela curva não mudam.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03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5428" y="-315416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Referências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90886" y="769802"/>
            <a:ext cx="7848872" cy="583264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000" dirty="0"/>
              <a:t>Brown, D. S. (2021). Statistics and Data Visualization Using R: The Art and Practice of Data Analysis. SAGE Publications.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>
                <a:effectLst/>
              </a:rPr>
              <a:t>Wilke, C. O. (2019). Fundamentals of Data Visualization: A Primer on Making Informative and Compelling Figures. In </a:t>
            </a:r>
            <a:r>
              <a:rPr lang="en-US" sz="2000" i="1" dirty="0">
                <a:effectLst/>
              </a:rPr>
              <a:t>O’Reilly Media</a:t>
            </a:r>
            <a:r>
              <a:rPr lang="en-US" sz="2000" dirty="0" smtClean="0">
                <a:effectLst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000" dirty="0" smtClean="0">
                <a:effectLst/>
              </a:rPr>
              <a:t>Allen</a:t>
            </a:r>
            <a:r>
              <a:rPr lang="en-US" sz="2000" dirty="0">
                <a:effectLst/>
              </a:rPr>
              <a:t>, E. A., &amp; Erhardt, E. B. (2016). Visualizing scientific data. Handbook of Psychophysiology, Fourth Edition, 679–697. 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000" dirty="0">
              <a:effectLst/>
            </a:endParaRPr>
          </a:p>
          <a:p>
            <a:pPr marL="514350" indent="-514350" algn="just">
              <a:buFont typeface="+mj-lt"/>
              <a:buAutoNum type="arabicPeriod"/>
            </a:pPr>
            <a:endParaRPr lang="pt-BR" sz="32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  <a:p>
            <a:pPr lvl="1" algn="just"/>
            <a:endParaRPr lang="pt-BR" sz="2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75795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pt-BR" smtClean="0"/>
              <a:pPr/>
              <a:t>2</a:t>
            </a:fld>
            <a:endParaRPr kumimoji="0"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71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800" b="1" cap="small" dirty="0">
                <a:solidFill>
                  <a:srgbClr val="003300"/>
                </a:solidFill>
              </a:rPr>
              <a:t>[2pg17]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224136"/>
            <a:ext cx="7704856" cy="2199779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Em certos cenários, as escalas não-lineares são preferíveis às lineares.</a:t>
            </a:r>
          </a:p>
          <a:p>
            <a:pPr lvl="1" algn="just"/>
            <a:r>
              <a:rPr lang="pt-BR" sz="2800" dirty="0"/>
              <a:t>Espaçamento uniforme em unidades de dados corresponde a um espaçamento desigual na visualização, ou vice-versa.</a:t>
            </a:r>
          </a:p>
          <a:p>
            <a:pPr lvl="1" algn="just"/>
            <a:r>
              <a:rPr lang="pt-BR" sz="2800" dirty="0"/>
              <a:t>Escala Logarítmica é a mais comum das Não-Lineares</a:t>
            </a:r>
            <a:endParaRPr lang="pt-BR" sz="3200" dirty="0"/>
          </a:p>
          <a:p>
            <a:pPr algn="just"/>
            <a:r>
              <a:rPr lang="pt-BR" sz="3200" dirty="0"/>
              <a:t>Um passo unitário na escala corresponde à multiplicação por um valor fixo (caso da base 10) multiplica por  √10 ~ 3,16.</a:t>
            </a:r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20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8D66A0C6-4F70-4F6C-957A-21340F079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9533" y="3423914"/>
            <a:ext cx="4603738" cy="3297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67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5172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Em alguns casos a rotulagem logarítmica coloca menos carga mental no leitor para interpretar os resultados.</a:t>
            </a:r>
          </a:p>
          <a:p>
            <a:pPr algn="just"/>
            <a:r>
              <a:rPr lang="pt-BR" sz="3200" dirty="0"/>
              <a:t>Confusão com Dados Transformados por Logaritmo</a:t>
            </a:r>
          </a:p>
          <a:p>
            <a:pPr lvl="1" algn="just"/>
            <a:r>
              <a:rPr lang="pt-BR" sz="2800" dirty="0"/>
              <a:t>Comum a confusão entre transformação por logaritmo natural ou logaritmo na base 10.</a:t>
            </a:r>
          </a:p>
          <a:p>
            <a:pPr lvl="1" algn="just"/>
            <a:r>
              <a:rPr lang="pt-BR" sz="2800" dirty="0"/>
              <a:t>Rotulagem frequentemente ambígua (ex.: log(x), sem especificar a base).</a:t>
            </a:r>
          </a:p>
          <a:p>
            <a:pPr lvl="1" algn="just"/>
            <a:r>
              <a:rPr lang="pt-BR" sz="2800" dirty="0"/>
              <a:t>Sempre verifique a base quando trabalhar com dados log-transformados.</a:t>
            </a:r>
          </a:p>
          <a:p>
            <a:pPr lvl="1" algn="just"/>
            <a:r>
              <a:rPr lang="pt-BR" sz="2800" dirty="0"/>
              <a:t>Ao plotar dados log-transformados, especifique sempre a base na rotulagem do eixo.</a:t>
            </a:r>
            <a:endParaRPr lang="pt-BR" sz="19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21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5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3456384"/>
          </a:xfrm>
        </p:spPr>
        <p:txBody>
          <a:bodyPr>
            <a:normAutofit/>
          </a:bodyPr>
          <a:lstStyle/>
          <a:p>
            <a:pPr algn="just"/>
            <a:r>
              <a:rPr lang="pt-BR" sz="3200" dirty="0"/>
              <a:t>Multiplicação em escala logarítmica se comporta como a  adição em escala linear.</a:t>
            </a:r>
          </a:p>
          <a:p>
            <a:pPr algn="just"/>
            <a:r>
              <a:rPr lang="pt-BR" sz="3200" dirty="0"/>
              <a:t>Escalas logarítmicas são ideais para dados obtidos por multiplicação ou divisão.</a:t>
            </a:r>
          </a:p>
          <a:p>
            <a:pPr algn="just"/>
            <a:r>
              <a:rPr lang="pt-BR" sz="3200" dirty="0"/>
              <a:t>Razões, em particular, devem geralmente ser mostradas em escala logarítmica.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22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0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mediana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61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[2pg19]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24</a:t>
            </a:fld>
            <a:endParaRPr kumimoji="0" lang="pt-BR"/>
          </a:p>
        </p:txBody>
      </p: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3C8657D7-5226-4C2C-BE76-3EA3530DD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3" y="1134229"/>
            <a:ext cx="4639914" cy="235197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0AE24AB8-FF64-4E94-B00B-D91A45D42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920" y="3699360"/>
            <a:ext cx="4928022" cy="289799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27C8B080-77CC-49F7-8681-2DC6C24B1EE1}"/>
              </a:ext>
            </a:extLst>
          </p:cNvPr>
          <p:cNvSpPr txBox="1"/>
          <p:nvPr/>
        </p:nvSpPr>
        <p:spPr>
          <a:xfrm>
            <a:off x="11787931" y="3355657"/>
            <a:ext cx="2736304" cy="216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F4E47881-C10C-4E1F-BF56-B0F3DD9CF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3" y="1268760"/>
            <a:ext cx="34204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Figura ao lado  mostra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comparação da população relação ao valor mediano.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 linha tracejada na figura marca a razão de 1, que representa o número populacional mediano dos condados.  Fonte: Censo Decenal dos EUA de 2010.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="" xmlns:a16="http://schemas.microsoft.com/office/drawing/2014/main" id="{8519C405-42A5-4F08-952B-A0A9C327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787" y="2086897"/>
            <a:ext cx="28384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="" xmlns:a16="http://schemas.microsoft.com/office/drawing/2014/main" id="{EF237463-E170-4C3D-BB18-0E87B00D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76" y="4149080"/>
            <a:ext cx="296943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Por outro lado, os mesmos dados em uma escala linear distorce as diferenças entre um condado com número de população mediano e um condado com uma população muito menor.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6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[2pg18]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Número de habitantes em cada condado do Texas dividido pela mediana dos habitantes em todo o estado.</a:t>
            </a:r>
          </a:p>
          <a:p>
            <a:pPr algn="just"/>
            <a:r>
              <a:rPr lang="pt-BR" sz="3200" dirty="0"/>
              <a:t>Razão resultante maior ou menor que 1.</a:t>
            </a:r>
          </a:p>
          <a:p>
            <a:pPr algn="just"/>
            <a:r>
              <a:rPr lang="pt-BR" sz="3200" dirty="0"/>
              <a:t>Razão de 1 indica que o condado tem o número da </a:t>
            </a:r>
            <a:r>
              <a:rPr lang="pt-BR" sz="3200" dirty="0" err="1"/>
              <a:t>mediaana</a:t>
            </a:r>
            <a:r>
              <a:rPr lang="pt-BR" sz="3200" dirty="0"/>
              <a:t> de habitantes.</a:t>
            </a:r>
          </a:p>
          <a:p>
            <a:pPr algn="just"/>
            <a:r>
              <a:rPr lang="pt-BR" sz="3200" dirty="0"/>
              <a:t>Visualização das razões em escala logarítmica mostra que a população dos condados do Texas é </a:t>
            </a:r>
            <a:r>
              <a:rPr lang="pt-BR" sz="3200" b="1" dirty="0"/>
              <a:t>simetricamente</a:t>
            </a:r>
            <a:r>
              <a:rPr lang="pt-BR" sz="3200" dirty="0"/>
              <a:t> distribuída em torno da mediana.</a:t>
            </a:r>
          </a:p>
          <a:p>
            <a:pPr algn="just"/>
            <a:r>
              <a:rPr lang="pt-BR" sz="3200" dirty="0"/>
              <a:t>Condados mais populosos têm mais de 100 vezes o número de habitantes da mediana.</a:t>
            </a:r>
          </a:p>
          <a:p>
            <a:pPr algn="just"/>
            <a:r>
              <a:rPr lang="pt-BR" sz="3200" dirty="0"/>
              <a:t>Condados menos populosos têm menos de 100 vezes habitantes que a mediana.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7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511256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Valor 1 é o ponto médio natural na escala logarítmica, similar ao valor 0 em uma escala linear.</a:t>
            </a:r>
          </a:p>
          <a:p>
            <a:pPr algn="just"/>
            <a:r>
              <a:rPr lang="pt-BR" sz="3200" dirty="0"/>
              <a:t>Valores maiores que 1 representam multiplicações e menores que 1, divisões.</a:t>
            </a:r>
          </a:p>
          <a:p>
            <a:pPr algn="just"/>
            <a:r>
              <a:rPr lang="pt-BR" sz="3200" dirty="0"/>
              <a:t>Valor 0 nunca aparece na escala logarítmica</a:t>
            </a:r>
          </a:p>
          <a:p>
            <a:pPr algn="just"/>
            <a:r>
              <a:rPr lang="pt-BR" sz="3200" dirty="0"/>
              <a:t>Uso de Escalas Logarítmicas em Grandes Variações de Magnitude, aplicável quando o conjunto de dados contém números de magnitudes muito diferentes.</a:t>
            </a:r>
          </a:p>
          <a:p>
            <a:pPr lvl="1" algn="just"/>
            <a:r>
              <a:rPr lang="pt-BR" sz="2800" dirty="0"/>
              <a:t>Exemplo: No Censo dos EUA de 2010, Harris (Texas) tinha 4.092.459 habitantes, enquanto </a:t>
            </a:r>
            <a:r>
              <a:rPr lang="pt-BR" sz="2800" dirty="0" err="1"/>
              <a:t>Loving</a:t>
            </a:r>
            <a:r>
              <a:rPr lang="pt-BR" sz="2800" dirty="0"/>
              <a:t> tinha 82.</a:t>
            </a:r>
          </a:p>
          <a:p>
            <a:pPr algn="just"/>
            <a:r>
              <a:rPr lang="pt-BR" sz="3200" dirty="0"/>
              <a:t>Desafios com Valor 0 na Escala Logarítmica</a:t>
            </a:r>
          </a:p>
          <a:p>
            <a:pPr lvl="1" algn="just"/>
            <a:r>
              <a:rPr lang="pt-BR" sz="2800" dirty="0"/>
              <a:t>Impossibilidade de representar o valor 0, pois estaria no infinito negativo.</a:t>
            </a:r>
          </a:p>
          <a:p>
            <a:pPr algn="just"/>
            <a:r>
              <a:rPr lang="pt-BR" sz="3200" dirty="0"/>
              <a:t>Se </a:t>
            </a:r>
            <a:r>
              <a:rPr lang="pt-BR" sz="3200" dirty="0" err="1"/>
              <a:t>vc</a:t>
            </a:r>
            <a:r>
              <a:rPr lang="pt-BR" sz="3200" dirty="0"/>
              <a:t> precisa do 0, a recomendação de uso da escala de raiz quadrada para incluir o valor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6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[2pg20]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201622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Escala de Raiz Quadrada</a:t>
            </a:r>
          </a:p>
          <a:p>
            <a:pPr algn="just"/>
            <a:r>
              <a:rPr lang="pt-BR" sz="3200" dirty="0"/>
              <a:t>Utiliza transformação de raiz quadrada ao invés de transformação logarítmica.</a:t>
            </a:r>
          </a:p>
          <a:p>
            <a:pPr algn="just"/>
            <a:r>
              <a:rPr lang="pt-BR" sz="3200" dirty="0"/>
              <a:t>Comprime números maiores em um intervalo menor, permitindo a presença de 0.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E1A05759-3090-461D-AB32-75D38C11A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18" y="3356992"/>
            <a:ext cx="4625094" cy="25637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37E9E300-9E3B-48B9-9B8B-243910D0A70E}"/>
              </a:ext>
            </a:extLst>
          </p:cNvPr>
          <p:cNvSpPr txBox="1"/>
          <p:nvPr/>
        </p:nvSpPr>
        <p:spPr>
          <a:xfrm>
            <a:off x="5705400" y="3363957"/>
            <a:ext cx="32590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entre escalas lineares e de raiz quadrada. Os pontos correspondem aos valores dos dados 0, 1, 4, 9, 16, 25, 36 e 49, que são números uniformemente espaçados em uma escala de raiz quadrada, pois são os quadrados dos inteiros de 0 a 7.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93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Falta de uma regra consistente para passos unitários:</a:t>
            </a:r>
          </a:p>
          <a:p>
            <a:pPr lvl="1" algn="just"/>
            <a:r>
              <a:rPr lang="pt-BR" sz="2800" dirty="0"/>
              <a:t>Em uma escala linear, um passo unitário corresponde à adição ou subtração de um valor constante, e em uma escala logarítmica, à multiplicação ou divisão por um valor constante.</a:t>
            </a:r>
          </a:p>
          <a:p>
            <a:pPr lvl="1" algn="just"/>
            <a:r>
              <a:rPr lang="pt-BR" sz="2800" dirty="0"/>
              <a:t>Escala de Raiz Quadrada: Nesta escala, o significado de um passo unitário varia dependendo de onde você começa no eixo. Isso ocorre porque a raiz quadrada não é uma operação linear. Por exemplo, a diferença entre √1 e √4 é 1 para 2 (um aumento de 1), mas a diferença entre √9 e √16 é 3 para 4 (um aumento de 1), o que não é proporcional ao exemplo anterior.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28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164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sz="3200" b="1" dirty="0"/>
              <a:t>Problemas com a escala de Raiz Quadrada</a:t>
            </a:r>
          </a:p>
          <a:p>
            <a:pPr algn="just"/>
            <a:r>
              <a:rPr lang="pt-BR" sz="3200" dirty="0"/>
              <a:t>Colocar marcas de eixo igualmente espaçadas requer posicioná-las </a:t>
            </a:r>
            <a:r>
              <a:rPr lang="pt-BR" sz="3200" dirty="0" smtClean="0"/>
              <a:t>entre distância</a:t>
            </a:r>
            <a:r>
              <a:rPr lang="pt-BR" sz="3200" dirty="0" smtClean="0"/>
              <a:t> quadráticas, </a:t>
            </a:r>
            <a:r>
              <a:rPr lang="pt-BR" sz="3200" dirty="0"/>
              <a:t>o que pode ser contra-intuitivo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exemplo: posições 0, 4, 25, 49, 81).</a:t>
            </a:r>
          </a:p>
          <a:p>
            <a:pPr algn="just"/>
            <a:r>
              <a:rPr lang="pt-BR" sz="3200" dirty="0"/>
              <a:t>Colocá-las em intervalos lineares </a:t>
            </a:r>
            <a:endParaRPr lang="pt-BR" sz="3200" dirty="0" smtClean="0"/>
          </a:p>
          <a:p>
            <a:pPr lvl="1" algn="just"/>
            <a:r>
              <a:rPr lang="pt-BR" dirty="0" smtClean="0"/>
              <a:t>(</a:t>
            </a:r>
            <a:r>
              <a:rPr lang="pt-BR" dirty="0"/>
              <a:t>10, 20, 30, etc.) </a:t>
            </a:r>
            <a:endParaRPr lang="pt-BR" dirty="0" smtClean="0"/>
          </a:p>
          <a:p>
            <a:pPr algn="just"/>
            <a:r>
              <a:rPr lang="pt-BR" dirty="0" smtClean="0"/>
              <a:t>pode </a:t>
            </a:r>
            <a:r>
              <a:rPr lang="pt-BR" dirty="0"/>
              <a:t>resultar em poucas marcas no início da escala ou muitas no final.</a:t>
            </a:r>
          </a:p>
          <a:p>
            <a:pPr algn="just"/>
            <a:r>
              <a:rPr lang="pt-BR" sz="3200" dirty="0"/>
              <a:t>Em suma, a escala de raiz quadrada pode ser útil para determinados tipos de dados, mas sua aplicação em gráficos exige um cuidado especial para garantir que a visualização dos dados seja tanto precisa quanto intuitiva.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29</a:t>
            </a:fld>
            <a:endParaRPr kumimoji="0" lang="pt-B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34698"/>
              </p:ext>
            </p:extLst>
          </p:nvPr>
        </p:nvGraphicFramePr>
        <p:xfrm>
          <a:off x="5894388" y="1133475"/>
          <a:ext cx="20335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7" imgW="2033640" imgH="392040" progId="Package">
                  <p:embed/>
                </p:oleObj>
              </mc:Choice>
              <mc:Fallback>
                <p:oleObj name="Packager Shell Object" showAsIcon="1" r:id="rId7" imgW="203364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94388" y="1133475"/>
                        <a:ext cx="203358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9944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Apresentação</a:t>
            </a:r>
            <a:endParaRPr lang="pt-BR" sz="22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27584" y="1196752"/>
            <a:ext cx="7920880" cy="532859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200" dirty="0"/>
              <a:t>A ementa;</a:t>
            </a:r>
          </a:p>
          <a:p>
            <a:pPr algn="just"/>
            <a:r>
              <a:rPr lang="pt-BR" sz="3200" dirty="0"/>
              <a:t>A disciplina;</a:t>
            </a:r>
          </a:p>
          <a:p>
            <a:pPr algn="just"/>
            <a:r>
              <a:rPr lang="pt-BR" sz="3200" dirty="0"/>
              <a:t>O material didático;</a:t>
            </a:r>
          </a:p>
          <a:p>
            <a:pPr algn="just"/>
            <a:r>
              <a:rPr lang="pt-BR" sz="3200" dirty="0"/>
              <a:t>O professor;</a:t>
            </a:r>
          </a:p>
          <a:p>
            <a:pPr algn="just"/>
            <a:r>
              <a:rPr lang="pt-BR" sz="3200" dirty="0"/>
              <a:t>O curso sob o prisma do professor;</a:t>
            </a:r>
          </a:p>
          <a:p>
            <a:pPr algn="just"/>
            <a:r>
              <a:rPr lang="pt-BR" sz="3200" dirty="0"/>
              <a:t>A proposta pedagógica;</a:t>
            </a:r>
          </a:p>
          <a:p>
            <a:pPr algn="just"/>
            <a:r>
              <a:rPr lang="pt-BR" sz="3200" dirty="0"/>
              <a:t>A lista;</a:t>
            </a:r>
          </a:p>
          <a:p>
            <a:pPr algn="just"/>
            <a:r>
              <a:rPr lang="pt-BR" sz="3200" dirty="0"/>
              <a:t>A avaliação;</a:t>
            </a:r>
          </a:p>
          <a:p>
            <a:pPr algn="just"/>
            <a:r>
              <a:rPr lang="pt-BR" sz="3200" dirty="0"/>
              <a:t>O passado </a:t>
            </a:r>
          </a:p>
          <a:p>
            <a:pPr lvl="1" algn="just"/>
            <a:r>
              <a:rPr lang="pt-BR" sz="2800" dirty="0"/>
              <a:t>“Quem não conhece a história tende a repeti-la”.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Aqui mostramos apenas os eixos para evidenciar a compressão na escala.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69345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87393"/>
            <a:ext cx="4566233" cy="251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7978" y="5733256"/>
            <a:ext cx="34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8" action="ppaction://hlinkfile"/>
              </a:rPr>
              <a:t>eixos_squared_scale_without_bars</a:t>
            </a:r>
            <a:endParaRPr lang="en-US" dirty="0"/>
          </a:p>
        </p:txBody>
      </p:sp>
      <p:sp>
        <p:nvSpPr>
          <p:cNvPr id="14" name="Espaço Reservado para Número de Slide 5"/>
          <p:cNvSpPr txBox="1">
            <a:spLocks/>
          </p:cNvSpPr>
          <p:nvPr/>
        </p:nvSpPr>
        <p:spPr>
          <a:xfrm>
            <a:off x="8540824" y="6508750"/>
            <a:ext cx="4507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kumimoji="0" lang="pt-BR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71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 </a:t>
            </a:r>
            <a:r>
              <a:rPr lang="pt-BR" sz="1800" b="1" cap="small" dirty="0">
                <a:solidFill>
                  <a:srgbClr val="003300"/>
                </a:solidFill>
              </a:rPr>
              <a:t>[2pg22]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108011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BR" sz="3200" dirty="0"/>
              <a:t>Exemplos de aplicações escala de raiz Quadrada</a:t>
            </a:r>
          </a:p>
          <a:p>
            <a:pPr algn="just"/>
            <a:r>
              <a:rPr lang="pt-BR" dirty="0" smtClean="0"/>
              <a:t>Executar os diverso códigos armazenados e inserir um gráfico sem as barras para explicar as distância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marL="457200" lvl="1" indent="0" algn="just">
              <a:buNone/>
            </a:pP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31</a:t>
            </a:fld>
            <a:endParaRPr kumimoji="0"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2421288"/>
            <a:ext cx="3609703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4027" y="2348880"/>
            <a:ext cx="3714437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hlinkClick r:id="rId8" action="ppaction://hlinkfile"/>
          </p:cNvPr>
          <p:cNvSpPr txBox="1"/>
          <p:nvPr/>
        </p:nvSpPr>
        <p:spPr>
          <a:xfrm>
            <a:off x="5919023" y="6060989"/>
            <a:ext cx="19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squared_root_plot</a:t>
            </a:r>
            <a:endParaRPr lang="en-US" dirty="0"/>
          </a:p>
        </p:txBody>
      </p:sp>
      <p:sp>
        <p:nvSpPr>
          <p:cNvPr id="10" name="TextBox 9">
            <a:hlinkClick r:id="rId9" action="ppaction://hlinkfile"/>
          </p:cNvPr>
          <p:cNvSpPr txBox="1"/>
          <p:nvPr/>
        </p:nvSpPr>
        <p:spPr>
          <a:xfrm>
            <a:off x="2323771" y="6060989"/>
            <a:ext cx="184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linear_scale</a:t>
            </a:r>
            <a:r>
              <a:rPr lang="en-US" dirty="0" smtClean="0"/>
              <a:t> _plot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Coordenadas  e Eixos – Eixos Não lineares </a:t>
            </a:r>
            <a:r>
              <a:rPr lang="pt-BR" sz="1600" b="1" cap="small" dirty="0">
                <a:solidFill>
                  <a:srgbClr val="003300"/>
                </a:solidFill>
              </a:rPr>
              <a:t>[2pg22] </a:t>
            </a:r>
            <a:endParaRPr lang="pt-BR" sz="1600" b="1" cap="small" dirty="0">
              <a:solidFill>
                <a:srgbClr val="0033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  <p:custDataLst>
                  <p:tags r:id="rId3"/>
                </p:custDataLst>
              </p:nvPr>
            </p:nvSpPr>
            <p:spPr>
              <a:xfrm>
                <a:off x="1043608" y="1124745"/>
                <a:ext cx="7704856" cy="1080119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pt-BR" sz="3200" dirty="0" smtClean="0"/>
                  <a:t>Linearização de crescimento</a:t>
                </a:r>
              </a:p>
              <a:p>
                <a:pPr lvl="1" algn="just"/>
                <a:r>
                  <a:rPr lang="pt-BR" dirty="0" smtClean="0"/>
                  <a:t>Note que esta é uma função de 2º grau y=x</a:t>
                </a:r>
                <a:r>
                  <a:rPr lang="pt-BR" baseline="30000" dirty="0" smtClean="0"/>
                  <a:t>2</a:t>
                </a:r>
                <a:endParaRPr lang="pt-BR" baseline="30000" dirty="0"/>
              </a:p>
              <a:p>
                <a:pPr lvl="1" algn="just"/>
                <a:r>
                  <a:rPr lang="pt-BR" dirty="0" smtClean="0"/>
                  <a:t>Mas a escala do eixo é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pt-BR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latin typeface="Cambria Math"/>
                          </a:rPr>
                          <m:t>𝑦</m:t>
                        </m:r>
                      </m:e>
                    </m:rad>
                  </m:oMath>
                </a14:m>
                <a:endParaRPr lang="pt-BR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algn="just"/>
                <a:endParaRPr lang="pt-BR" sz="3200" dirty="0"/>
              </a:p>
              <a:p>
                <a:pPr lvl="1" algn="just"/>
                <a:endParaRPr lang="pt-B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  <p:custDataLst>
                  <p:tags r:id="rId3"/>
                </p:custDataLst>
              </p:nvPr>
            </p:nvSpPr>
            <p:spPr>
              <a:xfrm>
                <a:off x="1043608" y="1124745"/>
                <a:ext cx="7704856" cy="1080119"/>
              </a:xfrm>
              <a:blipFill rotWithShape="1">
                <a:blip r:embed="rId6"/>
                <a:stretch>
                  <a:fillRect l="-1266" t="-11299" b="-263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32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42C078F-616C-45CD-B8DA-E1F3C697D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970" y="2420888"/>
            <a:ext cx="5212060" cy="37905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76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Outros usos da escala squared – Eixos Não lineares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[2pg22]  </a:t>
            </a:r>
            <a:endParaRPr lang="pt-BR" sz="1600" b="1" cap="small" dirty="0">
              <a:solidFill>
                <a:srgbClr val="0033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4"/>
            <a:ext cx="7704856" cy="163289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Redução da Assimetria: Dados que são muito assimétricos com uma cauda longa (à esquerda)  de valores altos podem ser transformados para reduzir essa assimetria. Isso pode tornar  padrões mais aparentes e estatísticas como média e variância mais significativas e visualmente interpretáveis.</a:t>
            </a:r>
            <a:endParaRPr lang="pt-BR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33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4B443D6-9C12-4E75-B8C1-15C16DC2E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54" y="2757636"/>
            <a:ext cx="7524750" cy="3695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7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2800" b="1" cap="small" dirty="0" smtClean="0">
                <a:solidFill>
                  <a:srgbClr val="003300"/>
                </a:solidFill>
              </a:rPr>
              <a:t>Variação e Incertezas </a:t>
            </a:r>
            <a:r>
              <a:rPr lang="pt-BR" sz="1600" b="1" cap="small" dirty="0" smtClean="0">
                <a:solidFill>
                  <a:srgbClr val="003300"/>
                </a:solidFill>
              </a:rPr>
              <a:t>[3pg06]</a:t>
            </a:r>
            <a:endParaRPr lang="pt-BR" sz="2800" b="1" cap="small" dirty="0">
              <a:solidFill>
                <a:srgbClr val="0033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34</a:t>
            </a:fld>
            <a:endParaRPr kumimoji="0"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8062664" cy="4525963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1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Coordenadas  e Eixos – Análise de Componente Principal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Estudar esse assunto e preparar análise PCAP</a:t>
            </a:r>
          </a:p>
          <a:p>
            <a:pPr lvl="1" algn="just"/>
            <a:r>
              <a:rPr lang="pt-BR" sz="2800" dirty="0">
                <a:hlinkClick r:id="rId6"/>
              </a:rPr>
              <a:t>https://www.turing.com/kb/guide-to-principal-component-analysis</a:t>
            </a:r>
            <a:endParaRPr lang="pt-BR" sz="2800" dirty="0"/>
          </a:p>
          <a:p>
            <a:pPr algn="just"/>
            <a:r>
              <a:rPr lang="pt-BR" sz="3200" dirty="0" err="1"/>
              <a:t>Covariance</a:t>
            </a:r>
            <a:r>
              <a:rPr lang="pt-BR" sz="3200" dirty="0"/>
              <a:t> Matrix</a:t>
            </a:r>
          </a:p>
          <a:p>
            <a:pPr lvl="1" algn="just"/>
            <a:r>
              <a:rPr lang="pt-BR" sz="2800" dirty="0"/>
              <a:t>https://www.youtube.com/watch?v=WBlnwvjfMtQ</a:t>
            </a:r>
          </a:p>
          <a:p>
            <a:pPr algn="just"/>
            <a:r>
              <a:rPr lang="pt-BR" sz="3200" dirty="0"/>
              <a:t>Eigen vector – </a:t>
            </a:r>
            <a:r>
              <a:rPr lang="pt-BR" sz="3200" dirty="0" err="1"/>
              <a:t>variance</a:t>
            </a:r>
            <a:endParaRPr lang="pt-BR" sz="3200" dirty="0"/>
          </a:p>
          <a:p>
            <a:pPr lvl="1" algn="just"/>
            <a:r>
              <a:rPr lang="pt-BR" sz="2800" dirty="0">
                <a:hlinkClick r:id="rId7"/>
              </a:rPr>
              <a:t>https://www.youtube.com/watch?v=FgakZw6K1QQ</a:t>
            </a:r>
            <a:endParaRPr lang="pt-BR" sz="2800" dirty="0"/>
          </a:p>
          <a:p>
            <a:pPr lvl="1" algn="just"/>
            <a:r>
              <a:rPr lang="pt-BR" sz="2800" dirty="0">
                <a:hlinkClick r:id="rId8"/>
              </a:rPr>
              <a:t>https://www.youtube.com/watch?v=g-Hb26agBFg</a:t>
            </a:r>
            <a:endParaRPr lang="pt-BR" sz="2800" dirty="0"/>
          </a:p>
          <a:p>
            <a:pPr algn="just"/>
            <a:r>
              <a:rPr lang="en-US" sz="2000" dirty="0">
                <a:hlinkClick r:id="rId9"/>
              </a:rPr>
              <a:t>Visual Explanation of Principal Component Analysis, Covariance, SVD (youtube.com)</a:t>
            </a:r>
            <a:endParaRPr lang="en-US" sz="2000" dirty="0"/>
          </a:p>
          <a:p>
            <a:pPr algn="just"/>
            <a:r>
              <a:rPr lang="en-US" sz="2000" dirty="0">
                <a:hlinkClick r:id="rId10"/>
              </a:rPr>
              <a:t>the Meaning of Covariance Matrix and PCA - YouTube</a:t>
            </a:r>
            <a:endParaRPr lang="pt-BR" sz="3200" dirty="0"/>
          </a:p>
          <a:p>
            <a:pPr lvl="1"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90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correlação positiva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36</a:t>
            </a:fld>
            <a:endParaRPr kumimoji="0" lang="pt-BR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FF5B6EAA-C0CD-4815-A82F-8B197343A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832" y="1268760"/>
            <a:ext cx="5218336" cy="52100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62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0B40368-9393-4574-BB8E-5E1AB1881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0540" y="1278382"/>
            <a:ext cx="5122919" cy="51147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61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100392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3600" b="1" cap="small" dirty="0">
                <a:solidFill>
                  <a:srgbClr val="003300"/>
                </a:solidFill>
              </a:rPr>
              <a:t>Análise de Componente Principal – </a:t>
            </a:r>
            <a:r>
              <a:rPr lang="pt-BR" sz="3600" b="1" cap="small" dirty="0" err="1">
                <a:solidFill>
                  <a:srgbClr val="003300"/>
                </a:solidFill>
              </a:rPr>
              <a:t>scatter</a:t>
            </a:r>
            <a:r>
              <a:rPr lang="pt-BR" sz="3600" b="1" cap="small" dirty="0">
                <a:solidFill>
                  <a:srgbClr val="003300"/>
                </a:solidFill>
              </a:rPr>
              <a:t> </a:t>
            </a:r>
            <a:r>
              <a:rPr lang="pt-BR" sz="3600" b="1" cap="small" dirty="0" err="1">
                <a:solidFill>
                  <a:srgbClr val="003300"/>
                </a:solidFill>
              </a:rPr>
              <a:t>plot</a:t>
            </a:r>
            <a:r>
              <a:rPr lang="pt-BR" sz="3600" b="1" cap="small" dirty="0">
                <a:solidFill>
                  <a:srgbClr val="003300"/>
                </a:solidFill>
              </a:rPr>
              <a:t> com centro de massa </a:t>
            </a:r>
            <a:r>
              <a:rPr lang="pt-BR" sz="1800" b="1" cap="small" dirty="0">
                <a:solidFill>
                  <a:srgbClr val="003300"/>
                </a:solidFill>
              </a:rPr>
              <a:t>[]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124745"/>
            <a:ext cx="7704856" cy="4896543"/>
          </a:xfrm>
        </p:spPr>
        <p:txBody>
          <a:bodyPr>
            <a:normAutofit/>
          </a:bodyPr>
          <a:lstStyle/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38</a:t>
            </a:fld>
            <a:endParaRPr kumimoji="0" lang="pt-BR"/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8A30F2A2-BFA1-4C94-9E83-60990BE2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1345889"/>
            <a:ext cx="5358619" cy="493333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3B203CA8-D2C5-44AD-86D9-A89956E04338}"/>
              </a:ext>
            </a:extLst>
          </p:cNvPr>
          <p:cNvSpPr txBox="1"/>
          <p:nvPr/>
        </p:nvSpPr>
        <p:spPr>
          <a:xfrm>
            <a:off x="1187624" y="6464369"/>
            <a:ext cx="70567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http://www.sthda.com/english/wiki/practical-guide-to-principal-component-methods-in-r#google_vignette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6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Importância  da Análise e 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[1pg72]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pt-BR" sz="3200" dirty="0"/>
              <a:t>Crescente Quantificação de Dados: </a:t>
            </a:r>
          </a:p>
          <a:p>
            <a:pPr lvl="1" algn="just"/>
            <a:r>
              <a:rPr lang="pt-BR" sz="2800" dirty="0"/>
              <a:t>A evolução tecnológica resultou em um aumento substancial na quantidade de dados, exigindo métodos eficientes de medição e quantificação.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Importância da Análise Estatística: </a:t>
            </a:r>
          </a:p>
          <a:p>
            <a:pPr lvl="1" algn="just"/>
            <a:r>
              <a:rPr lang="pt-BR" sz="2800" dirty="0"/>
              <a:t>Além de representar dados, a análise estatística é vital para discernir padrões e tendências, fundamentais para entender e expressar complexidades dos resultados experimentais.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Centralidade na Pesquisa Científica: </a:t>
            </a:r>
          </a:p>
          <a:p>
            <a:pPr lvl="1" algn="just"/>
            <a:r>
              <a:rPr lang="pt-BR" sz="2800" dirty="0"/>
              <a:t>A habilidade de analisar e apresentar dados quantitativos de forma rigorosa é crucial na pesquisa, permitindo comunicação clara e eficaz dos resultados.</a:t>
            </a:r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Diferenciação dos Resultados: </a:t>
            </a:r>
          </a:p>
          <a:p>
            <a:pPr lvl="1" algn="just"/>
            <a:r>
              <a:rPr lang="pt-BR" sz="2800" dirty="0"/>
              <a:t>A análise estatística permite identificar contribuições inovadoras, separando-as de resultados triviais, um aspecto chave para o avanço significativo na pesquisa de telecomunicações.</a:t>
            </a:r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4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1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</a:t>
            </a:r>
            <a:r>
              <a:rPr lang="pt-BR" sz="1800" b="1" cap="small" dirty="0">
                <a:solidFill>
                  <a:srgbClr val="003300"/>
                </a:solidFill>
              </a:rPr>
              <a:t>[2pg1]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Visualização de dados é parte arte e parte Ciência </a:t>
            </a:r>
          </a:p>
          <a:p>
            <a:pPr lvl="1" algn="just"/>
            <a:r>
              <a:rPr lang="pt-BR" sz="2800" dirty="0"/>
              <a:t>A visualização de dados é uma combinação de arte e ciência.</a:t>
            </a:r>
          </a:p>
          <a:p>
            <a:pPr algn="just"/>
            <a:r>
              <a:rPr lang="pt-BR" sz="3200" dirty="0"/>
              <a:t>Desafio na Precisão: </a:t>
            </a:r>
          </a:p>
          <a:p>
            <a:pPr lvl="1" algn="just"/>
            <a:r>
              <a:rPr lang="pt-BR" sz="2800" dirty="0"/>
              <a:t>O desafio é acertar na arte sem errar na ciência, e vice-versa.</a:t>
            </a:r>
          </a:p>
          <a:p>
            <a:pPr algn="just"/>
            <a:r>
              <a:rPr lang="pt-BR" sz="3200" dirty="0"/>
              <a:t>Precisão dos Dados: </a:t>
            </a:r>
          </a:p>
          <a:p>
            <a:pPr lvl="1" algn="just"/>
            <a:r>
              <a:rPr lang="pt-BR" sz="2800" dirty="0"/>
              <a:t>Deve transmitir os dados com precisão, sem induzir a erros ou distorções.</a:t>
            </a:r>
          </a:p>
          <a:p>
            <a:pPr algn="just"/>
            <a:r>
              <a:rPr lang="pt-BR" sz="3200" dirty="0"/>
              <a:t>Atenção a proporcionalidade: </a:t>
            </a:r>
          </a:p>
          <a:p>
            <a:pPr lvl="1" algn="just"/>
            <a:r>
              <a:rPr lang="pt-BR" sz="2800" dirty="0"/>
              <a:t>Se um número é o dobro do outro, isso deve estar claro na visualização.</a:t>
            </a:r>
          </a:p>
          <a:p>
            <a:pPr algn="just"/>
            <a:r>
              <a:rPr lang="pt-BR" sz="3200" dirty="0"/>
              <a:t>Esteticamente agradável aos olhos: </a:t>
            </a:r>
          </a:p>
          <a:p>
            <a:pPr lvl="1" algn="just"/>
            <a:r>
              <a:rPr lang="pt-BR" sz="2800" dirty="0"/>
              <a:t>A visualização também deve ser esteticamente agradável para reforçar a mensagem.</a:t>
            </a:r>
          </a:p>
          <a:p>
            <a:pPr algn="just"/>
            <a:r>
              <a:rPr lang="pt-BR" sz="3200" dirty="0"/>
              <a:t>Evitar Elementos Distrativos: </a:t>
            </a:r>
          </a:p>
          <a:p>
            <a:pPr lvl="1" algn="just"/>
            <a:r>
              <a:rPr lang="pt-BR" sz="2800" dirty="0"/>
              <a:t>Cores fortes ou elementos desbalanceados podem dificultar a interpretação correta dos dados.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5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5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043608" y="1340768"/>
            <a:ext cx="7704856" cy="50926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200" dirty="0"/>
              <a:t>Um gráfico deve considerar as capacidades perceptivas e cognitivas do leitor/avaliador. </a:t>
            </a:r>
          </a:p>
          <a:p>
            <a:pPr algn="just"/>
            <a:r>
              <a:rPr lang="pt-BR" sz="3200" dirty="0"/>
              <a:t>Gráficos eficazes serão aqueles que aproveitam os pontos fortes das habilidades humanas de processamento de informações e evita os pontos fracos.</a:t>
            </a:r>
          </a:p>
          <a:p>
            <a:pPr algn="just"/>
            <a:r>
              <a:rPr lang="pt-BR" sz="3200" dirty="0"/>
              <a:t>Em </a:t>
            </a:r>
            <a:r>
              <a:rPr lang="pt-BR" sz="3200" dirty="0" err="1"/>
              <a:t>DataVis</a:t>
            </a:r>
            <a:r>
              <a:rPr lang="pt-BR" sz="3200" dirty="0"/>
              <a:t> (Visualização de Dados), as informações são representadas por objetos geométricos. </a:t>
            </a:r>
          </a:p>
          <a:p>
            <a:pPr lvl="1" algn="just"/>
            <a:r>
              <a:rPr lang="pt-BR" sz="2800" dirty="0"/>
              <a:t>Assim, os dados quantitativos ou por categoria devem ser mapeados para objetos visuais, normalmente através de atributos como posição, tamanho, forma ou cor.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6</a:t>
            </a:fld>
            <a:endParaRPr kumimoji="0"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- Armadilhas </a:t>
            </a:r>
            <a:r>
              <a:rPr lang="pt-BR" sz="1800" b="1" cap="small" dirty="0">
                <a:solidFill>
                  <a:srgbClr val="003300"/>
                </a:solidFill>
              </a:rPr>
              <a:t>[3pg2]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200" dirty="0"/>
              <a:t>Teste você mesmo se algumas destas representações são mais fáceis de decodificar que outras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Cada coluna codifica os mesmos 7 valores usando um recurso gráfico diferente. </a:t>
            </a:r>
          </a:p>
          <a:p>
            <a:pPr lvl="1" algn="just"/>
            <a:r>
              <a:rPr lang="pt-BR" sz="2800" dirty="0"/>
              <a:t>Quão precisa é a sua percepção? Valores de cima para baixo: 15, 30, 50, 10, 32, 24, 40.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7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14D3F1EF-68AA-4675-BAED-7899D1E2D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2204864"/>
            <a:ext cx="7272808" cy="3024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65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  </a:t>
            </a:r>
            <a:r>
              <a:rPr lang="pt-BR" sz="1800" b="1" cap="small" dirty="0">
                <a:solidFill>
                  <a:srgbClr val="003300"/>
                </a:solidFill>
              </a:rPr>
              <a:t>[3pg3]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196752"/>
            <a:ext cx="7704856" cy="539147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200" dirty="0"/>
              <a:t>No que diz respeito às limitações perceptivas, cuidados especiais ao se comparar visualmente curvas</a:t>
            </a:r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r>
              <a:rPr lang="pt-BR" sz="3200" dirty="0"/>
              <a:t>Como a diferença entre as curvas a e b varia em função de x</a:t>
            </a:r>
            <a:r>
              <a:rPr lang="en-US" sz="3200" dirty="0"/>
              <a:t>?</a:t>
            </a:r>
            <a:r>
              <a:rPr lang="pt-BR" sz="3200" dirty="0"/>
              <a:t> </a:t>
            </a:r>
          </a:p>
          <a:p>
            <a:pPr lvl="1" algn="just"/>
            <a:r>
              <a:rPr lang="pt-BR" sz="2800" dirty="0"/>
              <a:t>(</a:t>
            </a:r>
            <a:r>
              <a:rPr lang="pt-BR" sz="2800" b="1" dirty="0"/>
              <a:t>A</a:t>
            </a:r>
            <a:r>
              <a:rPr lang="pt-BR" sz="2800" dirty="0"/>
              <a:t>) a − b aumenta exponencialmente com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B</a:t>
            </a:r>
            <a:r>
              <a:rPr lang="pt-BR" sz="2800" dirty="0"/>
              <a:t>) a−b é constante em x; </a:t>
            </a:r>
            <a:endParaRPr lang="pt-BR" sz="2800" dirty="0" smtClean="0"/>
          </a:p>
          <a:p>
            <a:pPr lvl="1" algn="just"/>
            <a:r>
              <a:rPr lang="pt-BR" sz="2800" dirty="0" smtClean="0"/>
              <a:t>(</a:t>
            </a:r>
            <a:r>
              <a:rPr lang="pt-BR" sz="2800" b="1" dirty="0"/>
              <a:t>C</a:t>
            </a:r>
            <a:r>
              <a:rPr lang="pt-BR" sz="2800" dirty="0"/>
              <a:t>) a−b aumenta linearmente com x.</a:t>
            </a:r>
          </a:p>
          <a:p>
            <a:pPr algn="just"/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8</a:t>
            </a:fld>
            <a:endParaRPr kumimoji="0"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2D742A10-8B45-45E6-A140-7ED3E1EE3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435" y="2073027"/>
            <a:ext cx="7053169" cy="21480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1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7584" y="125760"/>
            <a:ext cx="80772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pt-BR" sz="4000" b="1" cap="small" dirty="0">
                <a:solidFill>
                  <a:srgbClr val="003300"/>
                </a:solidFill>
              </a:rPr>
              <a:t>Visualização de Dados – extravagante, confuso, errado  </a:t>
            </a:r>
            <a:r>
              <a:rPr lang="pt-BR" sz="1800" b="1" cap="small" dirty="0">
                <a:solidFill>
                  <a:srgbClr val="003300"/>
                </a:solidFill>
              </a:rPr>
              <a:t>[2pg3]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99592" y="1340768"/>
            <a:ext cx="7704856" cy="2232248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200" dirty="0"/>
              <a:t>A figura </a:t>
            </a:r>
            <a:r>
              <a:rPr lang="pt-BR" sz="3200" b="1" dirty="0"/>
              <a:t>b)</a:t>
            </a:r>
            <a:r>
              <a:rPr lang="pt-BR" sz="3200" dirty="0"/>
              <a:t> tem problemas estéticos, mas por outro lado é clara e informativa e correta.</a:t>
            </a:r>
          </a:p>
          <a:p>
            <a:pPr algn="just"/>
            <a:r>
              <a:rPr lang="pt-BR" sz="3200" dirty="0"/>
              <a:t>A figura </a:t>
            </a:r>
            <a:r>
              <a:rPr lang="pt-BR" sz="3200" b="1" dirty="0"/>
              <a:t>c)</a:t>
            </a:r>
            <a:r>
              <a:rPr lang="pt-BR" sz="3200" dirty="0"/>
              <a:t>  apresenta problemas relacionados à percepção; pode não ser clara ou até confusa.</a:t>
            </a:r>
          </a:p>
          <a:p>
            <a:pPr algn="just"/>
            <a:r>
              <a:rPr lang="pt-BR" sz="3200" dirty="0"/>
              <a:t>A figura  </a:t>
            </a:r>
            <a:r>
              <a:rPr lang="pt-BR" sz="3200" b="1" dirty="0"/>
              <a:t>d)</a:t>
            </a:r>
            <a:r>
              <a:rPr lang="pt-BR" sz="3200" dirty="0"/>
              <a:t> está objetivamente incorreta.</a:t>
            </a:r>
            <a:endParaRPr lang="pt-BR" sz="28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algn="just"/>
            <a:endParaRPr lang="pt-BR" sz="3200" dirty="0"/>
          </a:p>
          <a:p>
            <a:pPr lvl="1" algn="just"/>
            <a:endParaRPr lang="pt-B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pt-BR" smtClean="0"/>
              <a:pPr/>
              <a:t>9</a:t>
            </a:fld>
            <a:endParaRPr kumimoji="0"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544FBF3-FF18-4559-AE92-333495F3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1" y="3551854"/>
            <a:ext cx="4279601" cy="3189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5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rpkfSAY2XQl9CRvNvPM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LLkbNYfJYmMS8cGCr6Zqx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dC8eV6YWWfpMhsRT8jq"/>
</p:tagLst>
</file>

<file path=ppt/theme/theme1.xml><?xml version="1.0" encoding="utf-8"?>
<a:theme xmlns:a="http://schemas.openxmlformats.org/drawingml/2006/main" name="Treinamen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/>
          </a:solidFill>
          <a:tailEnd type="arrow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4246</Words>
  <Application>Microsoft Office PowerPoint</Application>
  <PresentationFormat>On-screen Show (4:3)</PresentationFormat>
  <Paragraphs>608</Paragraphs>
  <Slides>38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Treinamento</vt:lpstr>
      <vt:lpstr>Package</vt:lpstr>
      <vt:lpstr>Visualização e representação de dados</vt:lpstr>
      <vt:lpstr>Referências</vt:lpstr>
      <vt:lpstr>Apresentação</vt:lpstr>
      <vt:lpstr>Importância  da Análise e Visualização de Dados [1pg72]</vt:lpstr>
      <vt:lpstr>Visualização de Dados [2pg1]</vt:lpstr>
      <vt:lpstr>Visualização de Dados - Armadilhas [3pg2]</vt:lpstr>
      <vt:lpstr>Visualização de Dados - Armadilhas [3pg2]</vt:lpstr>
      <vt:lpstr>Visualização de Dados   [3pg3]</vt:lpstr>
      <vt:lpstr>Visualização de Dados – extravagante, confuso, errado  [2pg3]</vt:lpstr>
      <vt:lpstr>Visualização de Dados - Cuidados [3pg2]</vt:lpstr>
      <vt:lpstr>Visualização de Dados – Princípios      Meta [3pg2]</vt:lpstr>
      <vt:lpstr>Visualização de Dados – Princípios  Primazia do dado  [3pg3]</vt:lpstr>
      <vt:lpstr>Visualização de Dados – Princípios      Simplificar para Explicar [3pg4]</vt:lpstr>
      <vt:lpstr>Visualização de Dados – Princípios      Consistência x Criatividade [3pg4]</vt:lpstr>
      <vt:lpstr>Visual. de Dados – Princípio: Consistência x Criatividade [3pg5]</vt:lpstr>
      <vt:lpstr>Visual. de Dados – Princípio: Consistência x Criatividade [2~15]</vt:lpstr>
      <vt:lpstr>Coordenadas  e Eixos [2pg13]</vt:lpstr>
      <vt:lpstr>Coordenadas  e Eixos [2pg15]</vt:lpstr>
      <vt:lpstr>Coordenadas  e Eixos – transformação Linear  [2pg16]</vt:lpstr>
      <vt:lpstr>Coordenadas  e Eixos – Eixos Não lineares [2pg17]</vt:lpstr>
      <vt:lpstr>Coordenadas  e Eixos – Eixos Não lineares  [2pg18]</vt:lpstr>
      <vt:lpstr>Coordenadas  e Eixos – Eixos Não lineares  [2pg18]</vt:lpstr>
      <vt:lpstr>Coordenadas  e Eixos – Eixos Não lineares  [2pg18]</vt:lpstr>
      <vt:lpstr>Coordenadas  e Eixos – Eixos Não lineares  [2pg19]</vt:lpstr>
      <vt:lpstr>Coordenadas  e Eixos – Eixos Não lineares  [2pg18]</vt:lpstr>
      <vt:lpstr>Coordenadas  e Eixos – Eixos Não lineares  [2pg20]</vt:lpstr>
      <vt:lpstr>Coordenadas  e Eixos – Eixos Não lineares  [2pg20]</vt:lpstr>
      <vt:lpstr>Coordenadas  e Eixos – Eixos Não lineares  [2pg21]</vt:lpstr>
      <vt:lpstr>Coordenadas  e Eixos – Eixos Não lineares  [2pg21]</vt:lpstr>
      <vt:lpstr>Coordenadas  e Eixos – Eixos Não lineares  [2pg22]</vt:lpstr>
      <vt:lpstr>Coordenadas  e Eixos – Eixos Não lineares  [2pg22]</vt:lpstr>
      <vt:lpstr>Coordenadas  e Eixos – Eixos Não lineares [2pg22] </vt:lpstr>
      <vt:lpstr>Outros usos da escala squared – Eixos Não lineares [2pg22]  </vt:lpstr>
      <vt:lpstr>Variação e Incertezas [3pg06]</vt:lpstr>
      <vt:lpstr>Coordenadas  e Eixos – Análise de Componente Principal []</vt:lpstr>
      <vt:lpstr>Análise de Componente Principal – scatter plot com correlação positiva[]</vt:lpstr>
      <vt:lpstr>Análise de Componente Principal – scatter plot com centro de massa []</vt:lpstr>
      <vt:lpstr>Análise de Componente Principal – scatter plot com centro de massa []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2012-09-14T00:40:36Z</dcterms:created>
  <dcterms:modified xsi:type="dcterms:W3CDTF">2024-05-30T20:19:30Z</dcterms:modified>
</cp:coreProperties>
</file>